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</p:sldIdLst>
  <p:sldSz cy="5143500" cx="9144000"/>
  <p:notesSz cx="6858000" cy="9144000"/>
  <p:embeddedFontLst>
    <p:embeddedFont>
      <p:font typeface="Nunito"/>
      <p:regular r:id="rId55"/>
      <p:bold r:id="rId56"/>
      <p:italic r:id="rId57"/>
      <p:boldItalic r:id="rId58"/>
    </p:embeddedFont>
    <p:embeddedFont>
      <p:font typeface="Jua"/>
      <p:regular r:id="rId59"/>
    </p:embeddedFont>
    <p:embeddedFont>
      <p:font typeface="Nunito Medium"/>
      <p:regular r:id="rId60"/>
      <p:bold r:id="rId61"/>
      <p:italic r:id="rId62"/>
      <p:boldItalic r:id="rId6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NunitoMedium-italic.fntdata"/><Relationship Id="rId61" Type="http://schemas.openxmlformats.org/officeDocument/2006/relationships/font" Target="fonts/NunitoMedium-bold.fntdata"/><Relationship Id="rId20" Type="http://schemas.openxmlformats.org/officeDocument/2006/relationships/slide" Target="slides/slide15.xml"/><Relationship Id="rId63" Type="http://schemas.openxmlformats.org/officeDocument/2006/relationships/font" Target="fonts/NunitoMedium-boldItalic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NunitoMedium-regular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font" Target="fonts/Nunito-regular.fntdata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font" Target="fonts/Nunito-italic.fntdata"/><Relationship Id="rId12" Type="http://schemas.openxmlformats.org/officeDocument/2006/relationships/slide" Target="slides/slide7.xml"/><Relationship Id="rId56" Type="http://schemas.openxmlformats.org/officeDocument/2006/relationships/font" Target="fonts/Nunito-bold.fntdata"/><Relationship Id="rId15" Type="http://schemas.openxmlformats.org/officeDocument/2006/relationships/slide" Target="slides/slide10.xml"/><Relationship Id="rId59" Type="http://schemas.openxmlformats.org/officeDocument/2006/relationships/font" Target="fonts/Jua-regular.fntdata"/><Relationship Id="rId14" Type="http://schemas.openxmlformats.org/officeDocument/2006/relationships/slide" Target="slides/slide9.xml"/><Relationship Id="rId58" Type="http://schemas.openxmlformats.org/officeDocument/2006/relationships/font" Target="fonts/Nunito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c4cb519620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c4cb519620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c514fa946d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c514fa946d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c514fa946d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c514fa946d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c514fa946d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c514fa946d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c514fa946d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c514fa946d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ce709c427e_5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ce709c427e_5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ce709c427e_5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3ce709c427e_5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c514fa946d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c514fa946d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c514fa946d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3c514fa946d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cd641e3f3c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3cd641e3f3c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cd641e3f3c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cd641e3f3c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cd641e3f3c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cd641e3f3c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cd641e3f3c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3cd641e3f3c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cd641e3f3c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3cd641e3f3c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cd641e3f3c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3cd641e3f3c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3cd641e3f3c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3cd641e3f3c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3cd641e3f3c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3cd641e3f3c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3ce709c427e_5_2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3ce709c427e_5_2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ce709c427e_5_2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ce709c427e_5_2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cd641e3f3c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3cd641e3f3c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3cd641e3f3c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3cd641e3f3c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c4ca7b72f7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c4ca7b72f7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3cd641e3f3c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3cd641e3f3c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cd641e3f3c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3cd641e3f3c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3cd641e3f3c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3cd641e3f3c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3cd641e3f3c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3cd641e3f3c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3ce709c427e_5_2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3ce709c427e_5_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3ce709c427e_5_2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3ce709c427e_5_2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3cd641e3f3c_0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3cd641e3f3c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3cd641e3f3c_0_1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3cd641e3f3c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3cd641e3f3c_0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3cd641e3f3c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3cd641e3f3c_0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" name="Google Shape;467;g3cd641e3f3c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c514fa946d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c514fa946d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3cd641e3f3c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Google Shape;479;g3cd641e3f3c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3cd641e3f3c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3cd641e3f3c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g3ce709c427e_5_3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1" name="Google Shape;501;g3ce709c427e_5_3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3ce709c427e_5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3ce709c427e_5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3cd641e3f3c_0_1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3cd641e3f3c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3cd641e3f3c_0_2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3cd641e3f3c_0_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3cd641e3f3c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3cd641e3f3c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3cd641e3f3c_0_2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3cd641e3f3c_0_2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3ce709c427e_5_3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6" name="Google Shape;566;g3ce709c427e_5_3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3ce709c427e_5_3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" name="Google Shape;576;g3ce709c427e_5_3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c514fa946d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3c514fa946d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ce709c427e_5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ce709c427e_5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ce709c427e_5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ce709c427e_5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c514fa946d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c514fa946d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c514fa946d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c514fa946d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2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19.png"/><Relationship Id="rId7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24.png"/><Relationship Id="rId7" Type="http://schemas.openxmlformats.org/officeDocument/2006/relationships/image" Target="../media/image2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25.png"/><Relationship Id="rId6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25.png"/><Relationship Id="rId7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2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29.png"/><Relationship Id="rId7" Type="http://schemas.openxmlformats.org/officeDocument/2006/relationships/image" Target="../media/image2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3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31.png"/><Relationship Id="rId7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3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44.png"/><Relationship Id="rId7" Type="http://schemas.openxmlformats.org/officeDocument/2006/relationships/image" Target="../media/image1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4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37.png"/><Relationship Id="rId7" Type="http://schemas.openxmlformats.org/officeDocument/2006/relationships/image" Target="../media/image2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3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40.png"/><Relationship Id="rId7" Type="http://schemas.openxmlformats.org/officeDocument/2006/relationships/image" Target="../media/image10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4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41.png"/><Relationship Id="rId7" Type="http://schemas.openxmlformats.org/officeDocument/2006/relationships/image" Target="../media/image1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3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39.png"/><Relationship Id="rId7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12.png"/><Relationship Id="rId7" Type="http://schemas.openxmlformats.org/officeDocument/2006/relationships/image" Target="../media/image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4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54.png"/><Relationship Id="rId7" Type="http://schemas.openxmlformats.org/officeDocument/2006/relationships/image" Target="../media/image23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4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52.png"/><Relationship Id="rId7" Type="http://schemas.openxmlformats.org/officeDocument/2006/relationships/image" Target="../media/image2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48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48.png"/><Relationship Id="rId4" Type="http://schemas.openxmlformats.org/officeDocument/2006/relationships/image" Target="../media/image32.png"/><Relationship Id="rId5" Type="http://schemas.openxmlformats.org/officeDocument/2006/relationships/image" Target="../media/image6.png"/><Relationship Id="rId6" Type="http://schemas.openxmlformats.org/officeDocument/2006/relationships/image" Target="../media/image4.png"/><Relationship Id="rId7" Type="http://schemas.openxmlformats.org/officeDocument/2006/relationships/image" Target="../media/image14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45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38.png"/><Relationship Id="rId7" Type="http://schemas.openxmlformats.org/officeDocument/2006/relationships/image" Target="../media/image10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56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50.png"/><Relationship Id="rId7" Type="http://schemas.openxmlformats.org/officeDocument/2006/relationships/image" Target="../media/image2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13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43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51.png"/><Relationship Id="rId7" Type="http://schemas.openxmlformats.org/officeDocument/2006/relationships/image" Target="../media/image15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58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58.png"/><Relationship Id="rId4" Type="http://schemas.openxmlformats.org/officeDocument/2006/relationships/image" Target="../media/image32.png"/><Relationship Id="rId5" Type="http://schemas.openxmlformats.org/officeDocument/2006/relationships/image" Target="../media/image6.png"/><Relationship Id="rId6" Type="http://schemas.openxmlformats.org/officeDocument/2006/relationships/image" Target="../media/image4.png"/><Relationship Id="rId7" Type="http://schemas.openxmlformats.org/officeDocument/2006/relationships/image" Target="../media/image14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53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55.png"/><Relationship Id="rId7" Type="http://schemas.openxmlformats.org/officeDocument/2006/relationships/image" Target="../media/image15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49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57.png"/><Relationship Id="rId7" Type="http://schemas.openxmlformats.org/officeDocument/2006/relationships/image" Target="../media/image27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59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59.png"/><Relationship Id="rId4" Type="http://schemas.openxmlformats.org/officeDocument/2006/relationships/image" Target="../media/image32.png"/><Relationship Id="rId5" Type="http://schemas.openxmlformats.org/officeDocument/2006/relationships/image" Target="../media/image6.png"/><Relationship Id="rId6" Type="http://schemas.openxmlformats.org/officeDocument/2006/relationships/image" Target="../media/image4.png"/><Relationship Id="rId7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16.png"/><Relationship Id="rId7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18.png"/><Relationship Id="rId6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18.png"/><Relationship Id="rId7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2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21.png"/><Relationship Id="rId7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Slide 1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633030" y="3328175"/>
            <a:ext cx="2171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32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Answers</a:t>
            </a:r>
            <a:endParaRPr sz="3200"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56" name="Google Shape;56;p13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48000" y="288000"/>
            <a:ext cx="1005901" cy="46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2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152" name="Google Shape;152;p22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2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2" title="007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55" name="Google Shape;155;p22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156" name="Google Shape;156;p22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3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162" name="Google Shape;162;p23"/>
          <p:cNvSpPr/>
          <p:nvPr/>
        </p:nvSpPr>
        <p:spPr>
          <a:xfrm>
            <a:off x="450575" y="1706725"/>
            <a:ext cx="26151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Lovely!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Great for the cafe and the app, what about the person posting?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163" name="Google Shape;163;p23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3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1071" y="1189704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3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3" title="007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67" name="Google Shape;167;p23"/>
          <p:cNvSpPr/>
          <p:nvPr/>
        </p:nvSpPr>
        <p:spPr>
          <a:xfrm flipH="1">
            <a:off x="6284775" y="870600"/>
            <a:ext cx="1895700" cy="581700"/>
          </a:xfrm>
          <a:prstGeom prst="homePlate">
            <a:avLst>
              <a:gd fmla="val 50000" name="adj"/>
            </a:avLst>
          </a:prstGeom>
          <a:solidFill>
            <a:srgbClr val="8767B0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168" name="Google Shape;168;p23" title="Group 324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429357"/>
            <a:ext cx="1080309" cy="1302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4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174" name="Google Shape;174;p24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4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4" title="01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77" name="Google Shape;177;p24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178" name="Google Shape;178;p24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5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184" name="Google Shape;184;p25"/>
          <p:cNvSpPr/>
          <p:nvPr/>
        </p:nvSpPr>
        <p:spPr>
          <a:xfrm>
            <a:off x="450575" y="1706725"/>
            <a:ext cx="26151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Boom! Found it!</a:t>
            </a:r>
            <a:endParaRPr sz="1100"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Do you think sharing should be set to public, by default?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185" name="Google Shape;185;p25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5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1071" y="120683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5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5" title="014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89" name="Google Shape;189;p25"/>
          <p:cNvSpPr/>
          <p:nvPr/>
        </p:nvSpPr>
        <p:spPr>
          <a:xfrm flipH="1">
            <a:off x="6016100" y="1516755"/>
            <a:ext cx="2838000" cy="581700"/>
          </a:xfrm>
          <a:prstGeom prst="homePlate">
            <a:avLst>
              <a:gd fmla="val 50000" name="adj"/>
            </a:avLst>
          </a:prstGeom>
          <a:solidFill>
            <a:srgbClr val="4EB0C9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190" name="Google Shape;190;p25" title="Group 325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991101"/>
            <a:ext cx="1084848" cy="13798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6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196" name="Google Shape;196;p26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6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6" title="red-herring-02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79388" y="209813"/>
            <a:ext cx="4419050" cy="4419074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99" name="Google Shape;199;p26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0" name="Google Shape;200;p26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grpSp>
        <p:nvGrpSpPr>
          <p:cNvPr id="201" name="Google Shape;201;p26"/>
          <p:cNvGrpSpPr/>
          <p:nvPr/>
        </p:nvGrpSpPr>
        <p:grpSpPr>
          <a:xfrm>
            <a:off x="4122063" y="4292800"/>
            <a:ext cx="3533700" cy="522300"/>
            <a:chOff x="5307100" y="4292800"/>
            <a:chExt cx="3533700" cy="522300"/>
          </a:xfrm>
        </p:grpSpPr>
        <p:sp>
          <p:nvSpPr>
            <p:cNvPr id="202" name="Google Shape;202;p26"/>
            <p:cNvSpPr/>
            <p:nvPr/>
          </p:nvSpPr>
          <p:spPr>
            <a:xfrm>
              <a:off x="5307100" y="4292800"/>
              <a:ext cx="3533700" cy="522300"/>
            </a:xfrm>
            <a:prstGeom prst="roundRect">
              <a:avLst>
                <a:gd fmla="val 16667" name="adj"/>
              </a:avLst>
            </a:prstGeom>
            <a:solidFill>
              <a:srgbClr val="BDF85E"/>
            </a:solidFill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40000"/>
                </a:srgbClr>
              </a:outerShdw>
            </a:effectLst>
          </p:spPr>
          <p:txBody>
            <a:bodyPr anchorCtr="0" anchor="ctr" bIns="180000" lIns="180000" spcFirstLastPara="1" rIns="180000" wrap="square" tIns="180000">
              <a:noAutofit/>
            </a:bodyPr>
            <a:lstStyle/>
            <a:p>
              <a:pPr indent="0" lvl="0" marL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  <a:latin typeface="Jua"/>
                  <a:ea typeface="Jua"/>
                  <a:cs typeface="Jua"/>
                  <a:sym typeface="Jua"/>
                </a:rPr>
                <a:t>Remember: You can show this example in the game.</a:t>
              </a:r>
              <a:endParaRPr sz="1000">
                <a:latin typeface="Jua"/>
                <a:ea typeface="Jua"/>
                <a:cs typeface="Jua"/>
                <a:sym typeface="Jua"/>
              </a:endParaRPr>
            </a:p>
          </p:txBody>
        </p:sp>
        <p:pic>
          <p:nvPicPr>
            <p:cNvPr id="203" name="Google Shape;203;p26" title="Group 333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477575" y="4435350"/>
              <a:ext cx="233317" cy="237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7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09" name="Google Shape;209;p27"/>
          <p:cNvSpPr/>
          <p:nvPr/>
        </p:nvSpPr>
        <p:spPr>
          <a:xfrm>
            <a:off x="450575" y="1706725"/>
            <a:ext cx="26151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Correct! 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This content stays on the device - no sharing involved.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210" name="Google Shape;210;p27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7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1071" y="120683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7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7" title="red-herring-02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79388" y="209813"/>
            <a:ext cx="4419050" cy="4419074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14" name="Google Shape;214;p27" title="Gemini_Generated_Image_5yftbp5yftbp5yft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863575">
            <a:off x="4869437" y="1402749"/>
            <a:ext cx="5131942" cy="2799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8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220" name="Google Shape;220;p28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8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8" title="013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23" name="Google Shape;223;p28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24" name="Google Shape;224;p28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9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30" name="Google Shape;230;p29"/>
          <p:cNvSpPr/>
          <p:nvPr/>
        </p:nvSpPr>
        <p:spPr>
          <a:xfrm>
            <a:off x="450575" y="1455550"/>
            <a:ext cx="2615100" cy="14514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Got it!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Accessing contacts could let apps collect names and numbers, even from people who haven’t joined.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231" name="Google Shape;231;p29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9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1071" y="97823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9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9" title="013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35" name="Google Shape;235;p29"/>
          <p:cNvSpPr/>
          <p:nvPr/>
        </p:nvSpPr>
        <p:spPr>
          <a:xfrm flipH="1">
            <a:off x="6928025" y="3106925"/>
            <a:ext cx="1895700" cy="581700"/>
          </a:xfrm>
          <a:prstGeom prst="homePlate">
            <a:avLst>
              <a:gd fmla="val 50000" name="adj"/>
            </a:avLst>
          </a:prstGeom>
          <a:solidFill>
            <a:srgbClr val="626DC5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236" name="Google Shape;236;p29" title="Group 326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2662174"/>
            <a:ext cx="1121161" cy="12891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0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242" name="Google Shape;242;p30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0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0" title="011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45" name="Google Shape;245;p30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46" name="Google Shape;246;p30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1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52" name="Google Shape;252;p31"/>
          <p:cNvSpPr/>
          <p:nvPr/>
        </p:nvSpPr>
        <p:spPr>
          <a:xfrm>
            <a:off x="450575" y="1455550"/>
            <a:ext cx="2615100" cy="14514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Bingo!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Would you feel comfortable letting an app store your voice data?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253" name="Google Shape;253;p31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1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1071" y="97823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31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31" title="011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57" name="Google Shape;257;p31"/>
          <p:cNvSpPr/>
          <p:nvPr/>
        </p:nvSpPr>
        <p:spPr>
          <a:xfrm flipH="1">
            <a:off x="7105025" y="1846200"/>
            <a:ext cx="1310400" cy="581700"/>
          </a:xfrm>
          <a:prstGeom prst="homePlate">
            <a:avLst>
              <a:gd fmla="val 50000" name="adj"/>
            </a:avLst>
          </a:prstGeom>
          <a:solidFill>
            <a:srgbClr val="F5BC4B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258" name="Google Shape;258;p31" title="Group 321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1402722"/>
            <a:ext cx="1053074" cy="1266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62" name="Google Shape;62;p14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 title="02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65" name="Google Shape;65;p14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2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264" name="Google Shape;264;p32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2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2" title="002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67" name="Google Shape;267;p32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68" name="Google Shape;268;p32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3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74" name="Google Shape;274;p33"/>
          <p:cNvSpPr/>
          <p:nvPr/>
        </p:nvSpPr>
        <p:spPr>
          <a:xfrm>
            <a:off x="450575" y="1455550"/>
            <a:ext cx="2615100" cy="14514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Nice catch. 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Seems like this company makes money by selling your location data to advertisers.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275" name="Google Shape;275;p33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33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1071" y="97823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33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33" title="002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79" name="Google Shape;279;p33"/>
          <p:cNvSpPr/>
          <p:nvPr/>
        </p:nvSpPr>
        <p:spPr>
          <a:xfrm flipH="1">
            <a:off x="6922575" y="2361650"/>
            <a:ext cx="1257900" cy="581700"/>
          </a:xfrm>
          <a:prstGeom prst="homePlate">
            <a:avLst>
              <a:gd fmla="val 50000" name="adj"/>
            </a:avLst>
          </a:prstGeom>
          <a:solidFill>
            <a:srgbClr val="8767B0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280" name="Google Shape;280;p33" title="Group 324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1920394"/>
            <a:ext cx="1080309" cy="1302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4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286" name="Google Shape;286;p34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34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34" title="00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89" name="Google Shape;289;p34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90" name="Google Shape;290;p34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5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96" name="Google Shape;296;p35"/>
          <p:cNvSpPr/>
          <p:nvPr/>
        </p:nvSpPr>
        <p:spPr>
          <a:xfrm>
            <a:off x="450575" y="1303725"/>
            <a:ext cx="2615100" cy="1603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Nice catch! 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Giving the app access to contacts means they can collect personal info about other people - even those who never signed up.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297" name="Google Shape;297;p35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35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7271" y="80797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35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5" title="004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01" name="Google Shape;301;p35"/>
          <p:cNvSpPr/>
          <p:nvPr/>
        </p:nvSpPr>
        <p:spPr>
          <a:xfrm flipH="1">
            <a:off x="6928025" y="3741950"/>
            <a:ext cx="1895700" cy="581700"/>
          </a:xfrm>
          <a:prstGeom prst="homePlate">
            <a:avLst>
              <a:gd fmla="val 50000" name="adj"/>
            </a:avLst>
          </a:prstGeom>
          <a:solidFill>
            <a:srgbClr val="626DC5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302" name="Google Shape;302;p35" title="Group 326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3297199"/>
            <a:ext cx="1121161" cy="12891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6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308" name="Google Shape;308;p36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36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36" title="029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11" name="Google Shape;311;p36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312" name="Google Shape;312;p36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7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318" name="Google Shape;318;p37"/>
          <p:cNvSpPr/>
          <p:nvPr/>
        </p:nvSpPr>
        <p:spPr>
          <a:xfrm>
            <a:off x="450575" y="1616275"/>
            <a:ext cx="2615100" cy="12906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Sharp eyes!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This service is building detailed user profiles that pay for the service.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319" name="Google Shape;319;p37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7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7271" y="111277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37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37" title="029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23" name="Google Shape;323;p37"/>
          <p:cNvSpPr/>
          <p:nvPr/>
        </p:nvSpPr>
        <p:spPr>
          <a:xfrm flipH="1">
            <a:off x="7526975" y="2211525"/>
            <a:ext cx="1372800" cy="581700"/>
          </a:xfrm>
          <a:prstGeom prst="homePlate">
            <a:avLst>
              <a:gd fmla="val 50000" name="adj"/>
            </a:avLst>
          </a:prstGeom>
          <a:solidFill>
            <a:srgbClr val="7DB758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324" name="Google Shape;324;p37" title="Group 323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1666426"/>
            <a:ext cx="1098465" cy="14025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8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330" name="Google Shape;330;p38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38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38" title="red-herring-03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33" name="Google Shape;333;p38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334" name="Google Shape;334;p38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9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340" name="Google Shape;340;p39"/>
          <p:cNvSpPr/>
          <p:nvPr/>
        </p:nvSpPr>
        <p:spPr>
          <a:xfrm>
            <a:off x="450575" y="1616275"/>
            <a:ext cx="2615100" cy="12906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Correct!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This setting limits cookies -</a:t>
            </a:r>
            <a:br>
              <a:rPr lang="en-GB" sz="1100">
                <a:latin typeface="Jua"/>
                <a:ea typeface="Jua"/>
                <a:cs typeface="Jua"/>
                <a:sym typeface="Jua"/>
              </a:rPr>
            </a:br>
            <a:r>
              <a:rPr lang="en-GB" sz="1100">
                <a:latin typeface="Jua"/>
                <a:ea typeface="Jua"/>
                <a:cs typeface="Jua"/>
                <a:sym typeface="Jua"/>
              </a:rPr>
              <a:t>no tracking is being agreed to.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341" name="Google Shape;341;p39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39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7271" y="111277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39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39" title="red-herring-03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45" name="Google Shape;345;p39" title="Gemini_Generated_Image_5yftbp5yftbp5yft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863575">
            <a:off x="4869437" y="1402749"/>
            <a:ext cx="5131942" cy="2799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40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351" name="Google Shape;351;p40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40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40" title="005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54" name="Google Shape;354;p40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355" name="Google Shape;355;p40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1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361" name="Google Shape;361;p41"/>
          <p:cNvSpPr/>
          <p:nvPr/>
        </p:nvSpPr>
        <p:spPr>
          <a:xfrm>
            <a:off x="450575" y="1428750"/>
            <a:ext cx="2615100" cy="14781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Good spot! 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This app keeps &amp; shares your data. That’s a lot of personal info changing hands for a long time.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362" name="Google Shape;362;p41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1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7271" y="937748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41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1" title="005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66" name="Google Shape;366;p41"/>
          <p:cNvSpPr/>
          <p:nvPr/>
        </p:nvSpPr>
        <p:spPr>
          <a:xfrm flipH="1">
            <a:off x="6781374" y="2645100"/>
            <a:ext cx="2038500" cy="581700"/>
          </a:xfrm>
          <a:prstGeom prst="homePlate">
            <a:avLst>
              <a:gd fmla="val 50000" name="adj"/>
            </a:avLst>
          </a:prstGeom>
          <a:solidFill>
            <a:srgbClr val="E45959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367" name="Google Shape;367;p41" title="Group 322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2197516"/>
            <a:ext cx="1075770" cy="12618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72" name="Google Shape;72;p15"/>
          <p:cNvSpPr/>
          <p:nvPr/>
        </p:nvSpPr>
        <p:spPr>
          <a:xfrm>
            <a:off x="450575" y="1706725"/>
            <a:ext cx="26151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Right on!</a:t>
            </a:r>
            <a:endParaRPr sz="1100"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Useful feature. But check where the data’s stored!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73" name="Google Shape;73;p15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1071" y="120683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 title="022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77" name="Google Shape;77;p15"/>
          <p:cNvSpPr/>
          <p:nvPr/>
        </p:nvSpPr>
        <p:spPr>
          <a:xfrm flipH="1">
            <a:off x="6541623" y="2427825"/>
            <a:ext cx="1873800" cy="581700"/>
          </a:xfrm>
          <a:prstGeom prst="homePlate">
            <a:avLst>
              <a:gd fmla="val 50000" name="adj"/>
            </a:avLst>
          </a:prstGeom>
          <a:solidFill>
            <a:srgbClr val="F5BC4B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78" name="Google Shape;78;p15" title="Group 321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1984347"/>
            <a:ext cx="1053074" cy="1266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42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373" name="Google Shape;373;p42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42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42" title="015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76" name="Google Shape;376;p42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377" name="Google Shape;377;p42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3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383" name="Google Shape;383;p43"/>
          <p:cNvSpPr/>
          <p:nvPr/>
        </p:nvSpPr>
        <p:spPr>
          <a:xfrm>
            <a:off x="450575" y="1428750"/>
            <a:ext cx="2615100" cy="14781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Gotcha!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Once it’s public, anyone could copy or reuse that artwork in surprising ways.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384" name="Google Shape;384;p43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43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7271" y="937748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43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43" title="015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88" name="Google Shape;388;p43"/>
          <p:cNvSpPr/>
          <p:nvPr/>
        </p:nvSpPr>
        <p:spPr>
          <a:xfrm flipH="1">
            <a:off x="6016100" y="3569605"/>
            <a:ext cx="2838000" cy="581700"/>
          </a:xfrm>
          <a:prstGeom prst="homePlate">
            <a:avLst>
              <a:gd fmla="val 50000" name="adj"/>
            </a:avLst>
          </a:prstGeom>
          <a:solidFill>
            <a:srgbClr val="4EB0C9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389" name="Google Shape;389;p43" title="Group 325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3043951"/>
            <a:ext cx="1084848" cy="13798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44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395" name="Google Shape;395;p44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44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p44" title="018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98" name="Google Shape;398;p44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399" name="Google Shape;399;p44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45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405" name="Google Shape;405;p45"/>
          <p:cNvSpPr/>
          <p:nvPr/>
        </p:nvSpPr>
        <p:spPr>
          <a:xfrm>
            <a:off x="450575" y="1628800"/>
            <a:ext cx="2615100" cy="1278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Nice catch!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I wonder who could access or copy that voice clip?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406" name="Google Shape;406;p45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45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7271" y="1090148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45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45" title="018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10" name="Google Shape;410;p45"/>
          <p:cNvSpPr/>
          <p:nvPr/>
        </p:nvSpPr>
        <p:spPr>
          <a:xfrm flipH="1">
            <a:off x="6541623" y="892475"/>
            <a:ext cx="1873800" cy="581700"/>
          </a:xfrm>
          <a:prstGeom prst="homePlate">
            <a:avLst>
              <a:gd fmla="val 50000" name="adj"/>
            </a:avLst>
          </a:prstGeom>
          <a:solidFill>
            <a:srgbClr val="F5BC4B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411" name="Google Shape;411;p45" title="Group 321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448997"/>
            <a:ext cx="1053074" cy="1266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6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417" name="Google Shape;417;p46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46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p46" title="red-herring-0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20" name="Google Shape;420;p46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421" name="Google Shape;421;p46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6" name="Google Shape;426;p47" title="red-herring-04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27" name="Google Shape;427;p47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428" name="Google Shape;428;p47"/>
          <p:cNvSpPr/>
          <p:nvPr/>
        </p:nvSpPr>
        <p:spPr>
          <a:xfrm>
            <a:off x="450575" y="1616275"/>
            <a:ext cx="2615100" cy="12906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Correct!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The files stay on the device -</a:t>
            </a:r>
            <a:br>
              <a:rPr lang="en-GB" sz="1100">
                <a:latin typeface="Jua"/>
                <a:ea typeface="Jua"/>
                <a:cs typeface="Jua"/>
                <a:sym typeface="Jua"/>
              </a:rPr>
            </a:br>
            <a:r>
              <a:rPr lang="en-GB" sz="1100">
                <a:latin typeface="Jua"/>
                <a:ea typeface="Jua"/>
                <a:cs typeface="Jua"/>
                <a:sym typeface="Jua"/>
              </a:rPr>
              <a:t>no sharing involved.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429" name="Google Shape;429;p47" title="dave-character00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47" title="SOLVED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17271" y="111277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47" title="692d71fc9e9a1e5d1ee80c33_eSmart_AMF_logo 1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47" title="Gemini_Generated_Image_5yftbp5yftbp5yft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863575">
            <a:off x="4869437" y="1402749"/>
            <a:ext cx="5131942" cy="2799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48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438" name="Google Shape;438;p48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48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48" title="010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41" name="Google Shape;441;p48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442" name="Google Shape;442;p48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49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448" name="Google Shape;448;p49"/>
          <p:cNvSpPr/>
          <p:nvPr/>
        </p:nvSpPr>
        <p:spPr>
          <a:xfrm>
            <a:off x="450575" y="1628800"/>
            <a:ext cx="2615100" cy="1278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You got it!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Interaction history is stored to power personalised feeds, and ad sales.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449" name="Google Shape;449;p49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49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7271" y="1090148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49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49" title="010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53" name="Google Shape;453;p49"/>
          <p:cNvSpPr/>
          <p:nvPr/>
        </p:nvSpPr>
        <p:spPr>
          <a:xfrm flipH="1">
            <a:off x="7004075" y="2179602"/>
            <a:ext cx="1895700" cy="581700"/>
          </a:xfrm>
          <a:prstGeom prst="homePlate">
            <a:avLst>
              <a:gd fmla="val 50000" name="adj"/>
            </a:avLst>
          </a:prstGeom>
          <a:solidFill>
            <a:srgbClr val="7DB758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454" name="Google Shape;454;p49" title="Group 323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1634503"/>
            <a:ext cx="1098465" cy="14025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50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460" name="Google Shape;460;p50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50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50" title="008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63" name="Google Shape;463;p50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464" name="Google Shape;464;p50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51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470" name="Google Shape;470;p51"/>
          <p:cNvSpPr/>
          <p:nvPr/>
        </p:nvSpPr>
        <p:spPr>
          <a:xfrm>
            <a:off x="450575" y="1628800"/>
            <a:ext cx="2615100" cy="1278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Well spotted!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Hope Al doesn’t mind the world knowing his strong views on coffee!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471" name="Google Shape;471;p51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51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7271" y="1090148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51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51" title="008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75" name="Google Shape;475;p51"/>
          <p:cNvSpPr/>
          <p:nvPr/>
        </p:nvSpPr>
        <p:spPr>
          <a:xfrm>
            <a:off x="5940825" y="433330"/>
            <a:ext cx="919200" cy="581700"/>
          </a:xfrm>
          <a:prstGeom prst="homePlate">
            <a:avLst>
              <a:gd fmla="val 50000" name="adj"/>
            </a:avLst>
          </a:prstGeom>
          <a:solidFill>
            <a:srgbClr val="4EB0C9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476" name="Google Shape;476;p51" title="Group 325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56325" y="-92320"/>
            <a:ext cx="1084848" cy="13798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84" name="Google Shape;84;p16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6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6" title="02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87" name="Google Shape;87;p16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88" name="Google Shape;88;p16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52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482" name="Google Shape;482;p52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52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p52" title="026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85" name="Google Shape;485;p52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486" name="Google Shape;486;p52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53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492" name="Google Shape;492;p53"/>
          <p:cNvSpPr/>
          <p:nvPr/>
        </p:nvSpPr>
        <p:spPr>
          <a:xfrm>
            <a:off x="450575" y="1428750"/>
            <a:ext cx="2615100" cy="14781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Correct!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They share device location with delivery partners - who else might get that info?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493" name="Google Shape;493;p53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Google Shape;494;p53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7271" y="919889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Google Shape;495;p53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53" title="026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97" name="Google Shape;497;p53"/>
          <p:cNvSpPr/>
          <p:nvPr/>
        </p:nvSpPr>
        <p:spPr>
          <a:xfrm flipH="1">
            <a:off x="7293325" y="2193525"/>
            <a:ext cx="767400" cy="581700"/>
          </a:xfrm>
          <a:prstGeom prst="homePlate">
            <a:avLst>
              <a:gd fmla="val 50000" name="adj"/>
            </a:avLst>
          </a:prstGeom>
          <a:solidFill>
            <a:srgbClr val="8767B0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498" name="Google Shape;498;p53" title="Group 324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1769382"/>
            <a:ext cx="1080309" cy="1302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54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504" name="Google Shape;504;p54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54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54" title="red-herring-05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07" name="Google Shape;507;p54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508" name="Google Shape;508;p54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Google Shape;513;p55" title="red-herring-05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14" name="Google Shape;514;p55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515" name="Google Shape;515;p55"/>
          <p:cNvSpPr/>
          <p:nvPr/>
        </p:nvSpPr>
        <p:spPr>
          <a:xfrm>
            <a:off x="450575" y="1616275"/>
            <a:ext cx="2615100" cy="12906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Correct!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This is just a shared photo</a:t>
            </a:r>
            <a:br>
              <a:rPr lang="en-GB" sz="1100">
                <a:latin typeface="Jua"/>
                <a:ea typeface="Jua"/>
                <a:cs typeface="Jua"/>
                <a:sym typeface="Jua"/>
              </a:rPr>
            </a:br>
            <a:r>
              <a:rPr lang="en-GB" sz="1100">
                <a:latin typeface="Jua"/>
                <a:ea typeface="Jua"/>
                <a:cs typeface="Jua"/>
                <a:sym typeface="Jua"/>
              </a:rPr>
              <a:t>with friends.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516" name="Google Shape;516;p55" title="dave-character00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55" title="SOLVED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17271" y="111277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p55" title="692d71fc9e9a1e5d1ee80c33_eSmart_AMF_logo 1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55" title="Gemini_Generated_Image_5yftbp5yftbp5yft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863575">
            <a:off x="4869437" y="1402749"/>
            <a:ext cx="5131942" cy="2799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56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525" name="Google Shape;525;p56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" name="Google Shape;526;p56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" name="Google Shape;527;p56" title="025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28" name="Google Shape;528;p56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529" name="Google Shape;529;p56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7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535" name="Google Shape;535;p57"/>
          <p:cNvSpPr/>
          <p:nvPr/>
        </p:nvSpPr>
        <p:spPr>
          <a:xfrm>
            <a:off x="450575" y="1610950"/>
            <a:ext cx="2615100" cy="1296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Good spot!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Needed for pickups, but could expose a person’s location history.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536" name="Google Shape;536;p57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537;p57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7271" y="1072289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57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539;p57" title="025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40" name="Google Shape;540;p57"/>
          <p:cNvSpPr/>
          <p:nvPr/>
        </p:nvSpPr>
        <p:spPr>
          <a:xfrm flipH="1">
            <a:off x="6284775" y="3232925"/>
            <a:ext cx="1895700" cy="581700"/>
          </a:xfrm>
          <a:prstGeom prst="homePlate">
            <a:avLst>
              <a:gd fmla="val 50000" name="adj"/>
            </a:avLst>
          </a:prstGeom>
          <a:solidFill>
            <a:srgbClr val="8767B0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541" name="Google Shape;541;p57" title="Group 324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2791682"/>
            <a:ext cx="1080309" cy="1302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58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547" name="Google Shape;547;p58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58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p58" title="012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50" name="Google Shape;550;p58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551" name="Google Shape;551;p58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59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557" name="Google Shape;557;p59"/>
          <p:cNvSpPr/>
          <p:nvPr/>
        </p:nvSpPr>
        <p:spPr>
          <a:xfrm>
            <a:off x="450575" y="1610950"/>
            <a:ext cx="2615100" cy="1296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Correctamundo!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kind of data about other people hides inside a contact list?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558" name="Google Shape;558;p59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" name="Google Shape;559;p59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7271" y="1072289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" name="Google Shape;560;p59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" name="Google Shape;561;p59" title="012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62" name="Google Shape;562;p59"/>
          <p:cNvSpPr/>
          <p:nvPr/>
        </p:nvSpPr>
        <p:spPr>
          <a:xfrm flipH="1">
            <a:off x="6928025" y="1895975"/>
            <a:ext cx="1895700" cy="581700"/>
          </a:xfrm>
          <a:prstGeom prst="homePlate">
            <a:avLst>
              <a:gd fmla="val 50000" name="adj"/>
            </a:avLst>
          </a:prstGeom>
          <a:solidFill>
            <a:srgbClr val="626DC5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563" name="Google Shape;563;p59" title="Group 326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1451224"/>
            <a:ext cx="1121161" cy="12891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60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569" name="Google Shape;569;p60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60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60" title="red-herring-06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72" name="Google Shape;572;p60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573" name="Google Shape;573;p60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8" name="Google Shape;578;p61" title="red-herring-06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79" name="Google Shape;579;p61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580" name="Google Shape;580;p61"/>
          <p:cNvSpPr/>
          <p:nvPr/>
        </p:nvSpPr>
        <p:spPr>
          <a:xfrm>
            <a:off x="450575" y="1616275"/>
            <a:ext cx="2615100" cy="12906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Correct!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File access is local - nothing</a:t>
            </a:r>
            <a:br>
              <a:rPr lang="en-GB" sz="1100">
                <a:latin typeface="Jua"/>
                <a:ea typeface="Jua"/>
                <a:cs typeface="Jua"/>
                <a:sym typeface="Jua"/>
              </a:rPr>
            </a:br>
            <a:r>
              <a:rPr lang="en-GB" sz="1100">
                <a:latin typeface="Jua"/>
                <a:ea typeface="Jua"/>
                <a:cs typeface="Jua"/>
                <a:sym typeface="Jua"/>
              </a:rPr>
              <a:t>is being uploaded or shared.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581" name="Google Shape;581;p61" title="dave-character00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" name="Google Shape;582;p61" title="SOLVED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17271" y="111277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" name="Google Shape;583;p61" title="692d71fc9e9a1e5d1ee80c33_eSmart_AMF_logo 1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61" title="Gemini_Generated_Image_5yftbp5yftbp5yft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863575">
            <a:off x="4869437" y="1402749"/>
            <a:ext cx="5131942" cy="2799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94" name="Google Shape;94;p17"/>
          <p:cNvSpPr/>
          <p:nvPr/>
        </p:nvSpPr>
        <p:spPr>
          <a:xfrm>
            <a:off x="450575" y="1706725"/>
            <a:ext cx="26151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Good spot!</a:t>
            </a:r>
            <a:endParaRPr sz="1100"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Who might get this data…</a:t>
            </a:r>
            <a:endParaRPr sz="1100"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and why?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95" name="Google Shape;95;p17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7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1071" y="120683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7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7" title="024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99" name="Google Shape;99;p17"/>
          <p:cNvSpPr/>
          <p:nvPr/>
        </p:nvSpPr>
        <p:spPr>
          <a:xfrm flipH="1">
            <a:off x="6781374" y="2964425"/>
            <a:ext cx="2038500" cy="581700"/>
          </a:xfrm>
          <a:prstGeom prst="homePlate">
            <a:avLst>
              <a:gd fmla="val 50000" name="adj"/>
            </a:avLst>
          </a:prstGeom>
          <a:solidFill>
            <a:srgbClr val="E45959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100" name="Google Shape;100;p17" title="Group 322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2516841"/>
            <a:ext cx="1075770" cy="12618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106" name="Google Shape;106;p18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8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8" title="red-herring-01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79388" y="209813"/>
            <a:ext cx="4419050" cy="4419074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09" name="Google Shape;109;p18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110" name="Google Shape;110;p18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grpSp>
        <p:nvGrpSpPr>
          <p:cNvPr id="111" name="Google Shape;111;p18"/>
          <p:cNvGrpSpPr/>
          <p:nvPr/>
        </p:nvGrpSpPr>
        <p:grpSpPr>
          <a:xfrm>
            <a:off x="4122063" y="4292800"/>
            <a:ext cx="3533700" cy="522300"/>
            <a:chOff x="5307100" y="4292800"/>
            <a:chExt cx="3533700" cy="522300"/>
          </a:xfrm>
        </p:grpSpPr>
        <p:sp>
          <p:nvSpPr>
            <p:cNvPr id="112" name="Google Shape;112;p18"/>
            <p:cNvSpPr/>
            <p:nvPr/>
          </p:nvSpPr>
          <p:spPr>
            <a:xfrm>
              <a:off x="5307100" y="4292800"/>
              <a:ext cx="3533700" cy="522300"/>
            </a:xfrm>
            <a:prstGeom prst="roundRect">
              <a:avLst>
                <a:gd fmla="val 16667" name="adj"/>
              </a:avLst>
            </a:prstGeom>
            <a:solidFill>
              <a:srgbClr val="BDF85E"/>
            </a:solidFill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40000"/>
                </a:srgbClr>
              </a:outerShdw>
            </a:effectLst>
          </p:spPr>
          <p:txBody>
            <a:bodyPr anchorCtr="0" anchor="ctr" bIns="180000" lIns="180000" spcFirstLastPara="1" rIns="180000" wrap="square" tIns="180000">
              <a:noAutofit/>
            </a:bodyPr>
            <a:lstStyle/>
            <a:p>
              <a:pPr indent="0" lvl="0" marL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  <a:latin typeface="Jua"/>
                  <a:ea typeface="Jua"/>
                  <a:cs typeface="Jua"/>
                  <a:sym typeface="Jua"/>
                </a:rPr>
                <a:t>Remember: You can show this example in the game.</a:t>
              </a:r>
              <a:endParaRPr sz="1000">
                <a:latin typeface="Jua"/>
                <a:ea typeface="Jua"/>
                <a:cs typeface="Jua"/>
                <a:sym typeface="Jua"/>
              </a:endParaRPr>
            </a:p>
          </p:txBody>
        </p:sp>
        <p:pic>
          <p:nvPicPr>
            <p:cNvPr id="113" name="Google Shape;113;p18" title="Group 333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477575" y="4435350"/>
              <a:ext cx="233317" cy="237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9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119" name="Google Shape;119;p19"/>
          <p:cNvSpPr/>
          <p:nvPr/>
        </p:nvSpPr>
        <p:spPr>
          <a:xfrm>
            <a:off x="450575" y="1706725"/>
            <a:ext cx="26151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Correct! 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This screen is helping protect personal information.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120" name="Google Shape;120;p19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9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1071" y="1206830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9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9" title="red-herring-01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79388" y="209813"/>
            <a:ext cx="4419050" cy="4419074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24" name="Google Shape;124;p19" title="Gemini_Generated_Image_5yftbp5yftbp5yft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863575">
            <a:off x="4869437" y="1402749"/>
            <a:ext cx="5131942" cy="2799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/>
        </p:nvSpPr>
        <p:spPr>
          <a:xfrm>
            <a:off x="378000" y="378000"/>
            <a:ext cx="2984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gotcha can you see in this example?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130" name="Google Shape;130;p20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0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0" title="028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33" name="Google Shape;133;p20"/>
          <p:cNvSpPr/>
          <p:nvPr/>
        </p:nvSpPr>
        <p:spPr>
          <a:xfrm>
            <a:off x="831575" y="1512150"/>
            <a:ext cx="2093100" cy="910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can we see here, are there any clues?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134" name="Google Shape;134;p20"/>
          <p:cNvSpPr/>
          <p:nvPr/>
        </p:nvSpPr>
        <p:spPr>
          <a:xfrm>
            <a:off x="2214400" y="2833500"/>
            <a:ext cx="1836300" cy="1529700"/>
          </a:xfrm>
          <a:prstGeom prst="wedgeRoundRectCallout">
            <a:avLst>
              <a:gd fmla="val -61359" name="adj1"/>
              <a:gd fmla="val -17648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What are they asking us to do or what are they trying to take without us knowing or realising?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140" name="Google Shape;140;p21"/>
          <p:cNvSpPr/>
          <p:nvPr/>
        </p:nvSpPr>
        <p:spPr>
          <a:xfrm>
            <a:off x="450575" y="1450000"/>
            <a:ext cx="2615100" cy="14568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862B90"/>
                </a:solidFill>
                <a:latin typeface="Jua"/>
                <a:ea typeface="Jua"/>
                <a:cs typeface="Jua"/>
                <a:sym typeface="Jua"/>
              </a:rPr>
              <a:t>Spot on!</a:t>
            </a:r>
            <a:endParaRPr sz="1100">
              <a:solidFill>
                <a:srgbClr val="862B90"/>
              </a:solidFill>
              <a:latin typeface="Jua"/>
              <a:ea typeface="Jua"/>
              <a:cs typeface="Jua"/>
              <a:sym typeface="Ju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Jua"/>
                <a:ea typeface="Jua"/>
                <a:cs typeface="Jua"/>
                <a:sym typeface="Jua"/>
              </a:rPr>
              <a:t>Views teach apps about people’s interests - valuable data for targeted advertising.</a:t>
            </a:r>
            <a:endParaRPr sz="1100"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141" name="Google Shape;141;p21" title="dave-character0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25" y="2460975"/>
            <a:ext cx="2384398" cy="2683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1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1071" y="913447"/>
            <a:ext cx="1472626" cy="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1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1" title="028_solution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14800" y="197637"/>
            <a:ext cx="4748226" cy="474822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45" name="Google Shape;145;p21"/>
          <p:cNvSpPr/>
          <p:nvPr/>
        </p:nvSpPr>
        <p:spPr>
          <a:xfrm flipH="1">
            <a:off x="7004075" y="1168000"/>
            <a:ext cx="1895700" cy="581700"/>
          </a:xfrm>
          <a:prstGeom prst="homePlate">
            <a:avLst>
              <a:gd fmla="val 50000" name="adj"/>
            </a:avLst>
          </a:prstGeom>
          <a:solidFill>
            <a:srgbClr val="7DB758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a"/>
              <a:ea typeface="Jua"/>
              <a:cs typeface="Jua"/>
              <a:sym typeface="Jua"/>
            </a:endParaRPr>
          </a:p>
        </p:txBody>
      </p:sp>
      <p:pic>
        <p:nvPicPr>
          <p:cNvPr id="146" name="Google Shape;146;p21" title="Group 323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69600" y="622901"/>
            <a:ext cx="1098465" cy="14025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