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Nunito"/>
      <p:regular r:id="rId25"/>
      <p:bold r:id="rId26"/>
      <p:italic r:id="rId27"/>
      <p:boldItalic r:id="rId28"/>
    </p:embeddedFont>
    <p:embeddedFont>
      <p:font typeface="Nunito Medium"/>
      <p:regular r:id="rId29"/>
      <p:bold r:id="rId30"/>
      <p:italic r:id="rId31"/>
      <p:boldItalic r:id="rId32"/>
    </p:embeddedFont>
    <p:embeddedFont>
      <p:font typeface="Bricolage Grotesque Medium"/>
      <p:regular r:id="rId33"/>
      <p:bold r:id="rId34"/>
    </p:embeddedFont>
    <p:embeddedFont>
      <p:font typeface="Bricolage Grotesque"/>
      <p:regular r:id="rId35"/>
      <p:bold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Nunito-bold.fntdata"/><Relationship Id="rId25" Type="http://schemas.openxmlformats.org/officeDocument/2006/relationships/font" Target="fonts/Nunito-regular.fntdata"/><Relationship Id="rId28" Type="http://schemas.openxmlformats.org/officeDocument/2006/relationships/font" Target="fonts/Nunito-boldItalic.fntdata"/><Relationship Id="rId27" Type="http://schemas.openxmlformats.org/officeDocument/2006/relationships/font" Target="fonts/Nuni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NunitoMedium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Medium-italic.fntdata"/><Relationship Id="rId30" Type="http://schemas.openxmlformats.org/officeDocument/2006/relationships/font" Target="fonts/NunitoMedium-bold.fntdata"/><Relationship Id="rId11" Type="http://schemas.openxmlformats.org/officeDocument/2006/relationships/slide" Target="slides/slide6.xml"/><Relationship Id="rId33" Type="http://schemas.openxmlformats.org/officeDocument/2006/relationships/font" Target="fonts/BricolageGrotesqueMedium-regular.fntdata"/><Relationship Id="rId10" Type="http://schemas.openxmlformats.org/officeDocument/2006/relationships/slide" Target="slides/slide5.xml"/><Relationship Id="rId32" Type="http://schemas.openxmlformats.org/officeDocument/2006/relationships/font" Target="fonts/NunitoMedium-boldItalic.fntdata"/><Relationship Id="rId13" Type="http://schemas.openxmlformats.org/officeDocument/2006/relationships/slide" Target="slides/slide8.xml"/><Relationship Id="rId35" Type="http://schemas.openxmlformats.org/officeDocument/2006/relationships/font" Target="fonts/BricolageGrotesque-regular.fntdata"/><Relationship Id="rId12" Type="http://schemas.openxmlformats.org/officeDocument/2006/relationships/slide" Target="slides/slide7.xml"/><Relationship Id="rId34" Type="http://schemas.openxmlformats.org/officeDocument/2006/relationships/font" Target="fonts/BricolageGrotesqueMedium-bold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schemas.openxmlformats.org/officeDocument/2006/relationships/font" Target="fonts/BricolageGrotesque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c4cb51962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c4cb51962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ccc9540978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ccc9540978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ccc9540978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ccc9540978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ccc9540978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ccc9540978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ccc9540978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ccc9540978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ccc954097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ccc954097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ccc9540978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ccc9540978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ccc9540978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ccc9540978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ccc9540978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ccc9540978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ccc9540978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ccc9540978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ccc9540978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ccc9540978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c4ca7b72f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c4ca7b72f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ccc954097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ccc954097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ccc954097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ccc954097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ccc9540978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ccc954097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ccc9540978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ccc954097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ccc9540978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ccc9540978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ccc9540978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ccc9540978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g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jpg"/><Relationship Id="rId4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Relationship Id="rId4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lide 0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393025" y="3251975"/>
            <a:ext cx="2171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32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Answers</a:t>
            </a:r>
            <a:endParaRPr sz="3200"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56" name="Google Shape;56;p13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8000" y="288000"/>
            <a:ext cx="1005901" cy="4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2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2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luxury cruise feature sails onto a big news site  but what’s the full story?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42" name="Google Shape;142;p22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43" name="Google Shape;143;p22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3" title="Answer 6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3"/>
          <p:cNvSpPr/>
          <p:nvPr/>
        </p:nvSpPr>
        <p:spPr>
          <a:xfrm>
            <a:off x="450575" y="1830450"/>
            <a:ext cx="2384400" cy="14757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Case solved! This wasn’t real reporting - it was a paid promotion dressed up as news.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150" name="Google Shape;150;p23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500225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3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52" name="Google Shape;152;p23"/>
          <p:cNvSpPr/>
          <p:nvPr/>
        </p:nvSpPr>
        <p:spPr>
          <a:xfrm flipH="1">
            <a:off x="4275265" y="2044337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Sneaky ad busted!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53" name="Google Shape;153;p23"/>
          <p:cNvSpPr/>
          <p:nvPr/>
        </p:nvSpPr>
        <p:spPr>
          <a:xfrm flipH="1">
            <a:off x="4954590" y="13789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Flash phrasing uncovered!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154" name="Google Shape;154;p23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4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4"/>
          <p:cNvSpPr/>
          <p:nvPr/>
        </p:nvSpPr>
        <p:spPr>
          <a:xfrm>
            <a:off x="450575" y="2389275"/>
            <a:ext cx="2384400" cy="9171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shiny new game ad is promising free fun!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62" name="Google Shape;162;p2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5" title="Answer 8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5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Case cracked! ‘Free’ wasn’t really free — the fine print showed hidden costs.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169" name="Google Shape;169;p2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728825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71" name="Google Shape;171;p25"/>
          <p:cNvSpPr/>
          <p:nvPr/>
        </p:nvSpPr>
        <p:spPr>
          <a:xfrm flipH="1">
            <a:off x="5628215" y="4139412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Caught the sales trap!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72" name="Google Shape;172;p25"/>
          <p:cNvSpPr/>
          <p:nvPr/>
        </p:nvSpPr>
        <p:spPr>
          <a:xfrm flipH="1">
            <a:off x="5845140" y="26659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Misleading wording </a:t>
            </a: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spotted!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173" name="Google Shape;173;p2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6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6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Two outlets cover the same new playground - but their takes couldn’t be more different.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80" name="Google Shape;180;p26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81" name="Google Shape;181;p2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7" title="Answer 3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7"/>
          <p:cNvSpPr/>
          <p:nvPr/>
        </p:nvSpPr>
        <p:spPr>
          <a:xfrm>
            <a:off x="450575" y="1728825"/>
            <a:ext cx="2384400" cy="15777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Case solved! One story gave context, while the other used dramatic words and twisted the budget to sound worse than it was.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188" name="Google Shape;188;p2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336420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90" name="Google Shape;190;p27"/>
          <p:cNvSpPr/>
          <p:nvPr/>
        </p:nvSpPr>
        <p:spPr>
          <a:xfrm flipH="1">
            <a:off x="6107740" y="34724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Reality Check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Facts misused!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91" name="Google Shape;191;p27"/>
          <p:cNvSpPr/>
          <p:nvPr/>
        </p:nvSpPr>
        <p:spPr>
          <a:xfrm flipH="1">
            <a:off x="5798840" y="14457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Loaded</a:t>
            </a: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 language spotted!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92" name="Google Shape;192;p27"/>
          <p:cNvSpPr/>
          <p:nvPr/>
        </p:nvSpPr>
        <p:spPr>
          <a:xfrm flipH="1">
            <a:off x="5799457" y="730388"/>
            <a:ext cx="2322000" cy="583200"/>
          </a:xfrm>
          <a:prstGeom prst="homePlate">
            <a:avLst>
              <a:gd fmla="val 50000" name="adj"/>
            </a:avLst>
          </a:prstGeom>
          <a:solidFill>
            <a:srgbClr val="FF8C8C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Source Scanner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Questionable source!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193" name="Google Shape;193;p2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8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8"/>
          <p:cNvSpPr/>
          <p:nvPr/>
        </p:nvSpPr>
        <p:spPr>
          <a:xfrm>
            <a:off x="450575" y="1944500"/>
            <a:ext cx="2384400" cy="1362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trusted gaming gadget site posts a review of a new controller. But is this independent advice, or sponsored content?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00" name="Google Shape;200;p28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01" name="Google Shape;201;p2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9" title="Answer 9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9"/>
          <p:cNvSpPr/>
          <p:nvPr/>
        </p:nvSpPr>
        <p:spPr>
          <a:xfrm>
            <a:off x="450575" y="1728825"/>
            <a:ext cx="2384400" cy="15774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Case cracked! Even trusted websites can publish sponsored content. Always watch for bias when moneyis involved.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208" name="Google Shape;208;p2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330718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10" name="Google Shape;210;p29"/>
          <p:cNvSpPr/>
          <p:nvPr/>
        </p:nvSpPr>
        <p:spPr>
          <a:xfrm flipH="1">
            <a:off x="5285715" y="3505737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Sponsored content found!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211" name="Google Shape;211;p29"/>
          <p:cNvSpPr/>
          <p:nvPr/>
        </p:nvSpPr>
        <p:spPr>
          <a:xfrm flipH="1">
            <a:off x="4155390" y="272452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Persuasive language here!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212" name="Google Shape;212;p2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0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30"/>
          <p:cNvSpPr/>
          <p:nvPr/>
        </p:nvSpPr>
        <p:spPr>
          <a:xfrm>
            <a:off x="450575" y="1921675"/>
            <a:ext cx="2384400" cy="13845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popular gaming reviewer uploads a new video about his favourite controller. But is this a review,or something else?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219" name="Google Shape;219;p30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220" name="Google Shape;220;p3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1" title="Answer 7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1"/>
          <p:cNvSpPr/>
          <p:nvPr/>
        </p:nvSpPr>
        <p:spPr>
          <a:xfrm>
            <a:off x="450575" y="1728825"/>
            <a:ext cx="2384400" cy="15774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Even trusted creators can promote brands. Look for persuasive language and sponsorship before you trust the advice.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227" name="Google Shape;227;p3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300137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29" name="Google Shape;229;p31"/>
          <p:cNvSpPr/>
          <p:nvPr/>
        </p:nvSpPr>
        <p:spPr>
          <a:xfrm flipH="1">
            <a:off x="5108740" y="4013812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Sponsored content found!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230" name="Google Shape;230;p31"/>
          <p:cNvSpPr/>
          <p:nvPr/>
        </p:nvSpPr>
        <p:spPr>
          <a:xfrm flipH="1">
            <a:off x="5394190" y="272452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Persuasive language here!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231" name="Google Shape;231;p31"/>
          <p:cNvSpPr/>
          <p:nvPr/>
        </p:nvSpPr>
        <p:spPr>
          <a:xfrm flipH="1">
            <a:off x="5690982" y="1991173"/>
            <a:ext cx="2322000" cy="583200"/>
          </a:xfrm>
          <a:prstGeom prst="homePlate">
            <a:avLst>
              <a:gd fmla="val 50000" name="adj"/>
            </a:avLst>
          </a:prstGeom>
          <a:solidFill>
            <a:srgbClr val="FF8C8C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Source Scanner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Brand connection spotted!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232" name="Google Shape;232;p3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63" name="Google Shape;63;p14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smoothie promises miracle cures — but is it really healthy advice or something else?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64" name="Google Shape;64;p14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5" title="Answer 5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450575" y="1630875"/>
            <a:ext cx="2384400" cy="16752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Nice! If you spot a ‘miracle cure’ or product, think: who’s selling it? Then check other trustworthy sites &amp; sources.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72" name="Google Shape;72;p15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283030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/>
          <p:nvPr/>
        </p:nvSpPr>
        <p:spPr>
          <a:xfrm flipH="1">
            <a:off x="5719565" y="2084287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Sneaky ad busted!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74" name="Google Shape;74;p15"/>
          <p:cNvSpPr/>
          <p:nvPr/>
        </p:nvSpPr>
        <p:spPr>
          <a:xfrm flipH="1">
            <a:off x="6004990" y="65242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Reality Check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An impossible cure!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75" name="Google Shape;75;p15"/>
          <p:cNvSpPr/>
          <p:nvPr/>
        </p:nvSpPr>
        <p:spPr>
          <a:xfrm flipH="1">
            <a:off x="5325665" y="13789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Flashy phrasing uncovered!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76" name="Google Shape;76;p15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6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bright blue pooch is making “news” headlines... and raising eyebrows.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84" name="Google Shape;84;p16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7" title="Answer 2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/>
          <p:nvPr/>
        </p:nvSpPr>
        <p:spPr>
          <a:xfrm>
            <a:off x="450575" y="1887475"/>
            <a:ext cx="2384400" cy="1419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Case solved! If you see a big claim online, leave the site and check other sources to see if it’s really true.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91" name="Google Shape;91;p17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500225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93" name="Google Shape;93;p17"/>
          <p:cNvSpPr/>
          <p:nvPr/>
        </p:nvSpPr>
        <p:spPr>
          <a:xfrm flipH="1">
            <a:off x="5976440" y="1925449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Reality Check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Fake photo exposed!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94" name="Google Shape;94;p17"/>
          <p:cNvSpPr/>
          <p:nvPr/>
        </p:nvSpPr>
        <p:spPr>
          <a:xfrm flipH="1">
            <a:off x="6004990" y="306302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Over-the-top wording!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95" name="Google Shape;95;p17"/>
          <p:cNvSpPr/>
          <p:nvPr/>
        </p:nvSpPr>
        <p:spPr>
          <a:xfrm flipH="1">
            <a:off x="4338057" y="672173"/>
            <a:ext cx="2322000" cy="583200"/>
          </a:xfrm>
          <a:prstGeom prst="homePlate">
            <a:avLst>
              <a:gd fmla="val 50000" name="adj"/>
            </a:avLst>
          </a:prstGeom>
          <a:solidFill>
            <a:srgbClr val="FF8C8C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Source Scanner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Shady source spotted!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96" name="Google Shape;96;p17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8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viral post is causing outrage after showing the Great Sphinx covered in graffiti.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04" name="Google Shape;104;p18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19" title="Answer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Solved! The graffiti was fake — but the angry comments were very real.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111" name="Google Shape;111;p19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728825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9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13" name="Google Shape;113;p19"/>
          <p:cNvSpPr/>
          <p:nvPr/>
        </p:nvSpPr>
        <p:spPr>
          <a:xfrm flipH="1">
            <a:off x="5873690" y="2176649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7DB758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Reality Check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Fake image exposed!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14" name="Google Shape;114;p19"/>
          <p:cNvSpPr/>
          <p:nvPr/>
        </p:nvSpPr>
        <p:spPr>
          <a:xfrm flipH="1">
            <a:off x="4983132" y="522373"/>
            <a:ext cx="2322000" cy="583200"/>
          </a:xfrm>
          <a:prstGeom prst="homePlate">
            <a:avLst>
              <a:gd fmla="val 50000" name="adj"/>
            </a:avLst>
          </a:prstGeom>
          <a:solidFill>
            <a:srgbClr val="FF8C8C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Source Scanner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Untrustworthy source found!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115" name="Google Shape;115;p19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0" title="Question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0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A popular influencer shares their “must-have” skincare routine — and thousands are reacting.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378000" y="378000"/>
            <a:ext cx="217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Which tools apply to this case file?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pic>
        <p:nvPicPr>
          <p:cNvPr id="123" name="Google Shape;123;p20" title="692d71fc9e9a1e5d1ee80c33_eSmart_AMF_logo 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1" title="Answer 4.jpg"/>
          <p:cNvPicPr preferRelativeResize="0"/>
          <p:nvPr/>
        </p:nvPicPr>
        <p:blipFill rotWithShape="1">
          <a:blip r:embed="rId3">
            <a:alphaModFix/>
          </a:blip>
          <a:srcRect b="0" l="10" r="10" t="0"/>
          <a:stretch/>
        </p:blipFill>
        <p:spPr>
          <a:xfrm>
            <a:off x="2" y="-1"/>
            <a:ext cx="9002701" cy="514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/>
          <p:nvPr/>
        </p:nvSpPr>
        <p:spPr>
          <a:xfrm>
            <a:off x="450575" y="2106350"/>
            <a:ext cx="2384400" cy="1200000"/>
          </a:xfrm>
          <a:prstGeom prst="wedgeRoundRectCallout">
            <a:avLst>
              <a:gd fmla="val 9801" name="adj1"/>
              <a:gd fmla="val 97200" name="adj2"/>
              <a:gd fmla="val 0" name="adj3"/>
            </a:avLst>
          </a:prstGeom>
          <a:solidFill>
            <a:srgbClr val="FFC400"/>
          </a:solidFill>
          <a:ln cap="flat" cmpd="sng" w="76200">
            <a:solidFill>
              <a:srgbClr val="862B9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180000" lIns="180000" spcFirstLastPara="1" rIns="180000" wrap="square" tIns="1800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Bricolage Grotesque Medium"/>
                <a:ea typeface="Bricolage Grotesque Medium"/>
                <a:cs typeface="Bricolage Grotesque Medium"/>
                <a:sym typeface="Bricolage Grotesque Medium"/>
              </a:rPr>
              <a:t>Busted! That wasn’t just skincare advice — it was a sneaky paid promo.</a:t>
            </a:r>
            <a:endParaRPr sz="1100">
              <a:latin typeface="Bricolage Grotesque Medium"/>
              <a:ea typeface="Bricolage Grotesque Medium"/>
              <a:cs typeface="Bricolage Grotesque Medium"/>
              <a:sym typeface="Bricolage Grotesque Medium"/>
            </a:endParaRPr>
          </a:p>
        </p:txBody>
      </p:sp>
      <p:pic>
        <p:nvPicPr>
          <p:cNvPr id="130" name="Google Shape;130;p21" title="SOLVE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671" y="1728825"/>
            <a:ext cx="1472626" cy="6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1"/>
          <p:cNvSpPr txBox="1"/>
          <p:nvPr/>
        </p:nvSpPr>
        <p:spPr>
          <a:xfrm>
            <a:off x="378000" y="378000"/>
            <a:ext cx="2171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000">
                <a:solidFill>
                  <a:srgbClr val="862B90"/>
                </a:solidFill>
                <a:latin typeface="Nunito"/>
                <a:ea typeface="Nunito"/>
                <a:cs typeface="Nunito"/>
                <a:sym typeface="Nunito"/>
              </a:rPr>
              <a:t>Solution</a:t>
            </a:r>
            <a:endParaRPr>
              <a:solidFill>
                <a:srgbClr val="862B90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132" name="Google Shape;132;p21"/>
          <p:cNvSpPr/>
          <p:nvPr/>
        </p:nvSpPr>
        <p:spPr>
          <a:xfrm flipH="1">
            <a:off x="4509315" y="1290787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B199D6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Ad Alarm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Busted: it’s just an ad!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33" name="Google Shape;133;p21"/>
          <p:cNvSpPr/>
          <p:nvPr/>
        </p:nvSpPr>
        <p:spPr>
          <a:xfrm flipH="1">
            <a:off x="5730965" y="3394174"/>
            <a:ext cx="2323200" cy="581700"/>
          </a:xfrm>
          <a:prstGeom prst="homePlate">
            <a:avLst>
              <a:gd fmla="val 50000" name="adj"/>
            </a:avLst>
          </a:prstGeom>
          <a:solidFill>
            <a:srgbClr val="F5BC4B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Word Weasel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Persuasive wording spotted!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sp>
        <p:nvSpPr>
          <p:cNvPr id="134" name="Google Shape;134;p21"/>
          <p:cNvSpPr/>
          <p:nvPr/>
        </p:nvSpPr>
        <p:spPr>
          <a:xfrm flipH="1">
            <a:off x="4960282" y="425323"/>
            <a:ext cx="2322000" cy="583200"/>
          </a:xfrm>
          <a:prstGeom prst="homePlate">
            <a:avLst>
              <a:gd fmla="val 50000" name="adj"/>
            </a:avLst>
          </a:prstGeom>
          <a:solidFill>
            <a:srgbClr val="FF8C8C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rotWithShape="0" algn="bl" dir="2700000" dist="38100">
              <a:srgbClr val="000000"/>
            </a:outerShdw>
          </a:effectLst>
        </p:spPr>
        <p:txBody>
          <a:bodyPr anchorCtr="0" anchor="ctr" bIns="91425" lIns="180000" spcFirstLastPara="1" rIns="180000" wrap="square" tIns="90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Source Scanner</a:t>
            </a:r>
            <a:endParaRPr b="1"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Biased</a:t>
            </a:r>
            <a:r>
              <a:rPr lang="en-GB" sz="1000">
                <a:latin typeface="Bricolage Grotesque"/>
                <a:ea typeface="Bricolage Grotesque"/>
                <a:cs typeface="Bricolage Grotesque"/>
                <a:sym typeface="Bricolage Grotesque"/>
              </a:rPr>
              <a:t> source found!</a:t>
            </a:r>
            <a:endParaRPr sz="1000"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135" name="Google Shape;135;p21" title="692d71fc9e9a1e5d1ee80c33_eSmart_AMF_logo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5425" y="211800"/>
            <a:ext cx="514675" cy="2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