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5143500" type="screen16x9"/>
  <p:notesSz cx="6858000" cy="9144000"/>
  <p:embeddedFontLst>
    <p:embeddedFont>
      <p:font typeface="Jua" pitchFamily="2" charset="-127"/>
      <p:regular r:id="rId34"/>
    </p:embeddedFont>
    <p:embeddedFont>
      <p:font typeface="Bricolage Grotesque" panose="020B0605040402000204" pitchFamily="34" charset="0"/>
      <p:regular r:id="rId35"/>
      <p:bold r:id="rId36"/>
    </p:embeddedFont>
    <p:embeddedFont>
      <p:font typeface="Bricolage Grotesque Medium" panose="020B0605040402000204" pitchFamily="34" charset="0"/>
      <p:regular r:id="rId37"/>
      <p:bold r:id="rId38"/>
    </p:embeddedFont>
    <p:embeddedFont>
      <p:font typeface="Bricolage Grotesque SemiBold" panose="020B0605040402000204" pitchFamily="34" charset="0"/>
      <p:regular r:id="rId39"/>
      <p:bold r:id="rId40"/>
    </p:embeddedFont>
    <p:embeddedFont>
      <p:font typeface="Noto Sans Symbols SemiBold" pitchFamily="2" charset="0"/>
      <p:regular r:id="rId41"/>
      <p:bold r:id="rId42"/>
    </p:embeddedFont>
    <p:embeddedFont>
      <p:font typeface="Nunito" pitchFamily="2" charset="77"/>
      <p:regular r:id="rId43"/>
      <p:bold r:id="rId44"/>
      <p:italic r:id="rId45"/>
      <p:boldItalic r:id="rId46"/>
    </p:embeddedFont>
    <p:embeddedFont>
      <p:font typeface="Nunito Medium" pitchFamily="2" charset="77"/>
      <p:regular r:id="rId47"/>
      <p:bold r:id="rId48"/>
      <p:italic r:id="rId49"/>
      <p:boldItalic r:id="rId50"/>
    </p:embeddedFont>
    <p:embeddedFont>
      <p:font typeface="Nunito SemiBold" panose="020F0502020204030204" pitchFamily="34" charset="0"/>
      <p:regular r:id="rId51"/>
      <p:bold r:id="rId52"/>
      <p:italic r:id="rId53"/>
      <p:boldItalic r:id="rId54"/>
    </p:embeddedFont>
    <p:embeddedFont>
      <p:font typeface="Roboto Medium" pitchFamily="2" charset="0"/>
      <p:regular r:id="rId55"/>
      <p:bold r:id="rId56"/>
      <p:italic r:id="rId57"/>
      <p:boldItalic r:id="rId58"/>
    </p:embeddedFont>
    <p:embeddedFont>
      <p:font typeface="Vina Sans" pitchFamily="2" charset="77"/>
      <p:regular r:id="rId5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font" Target="fonts/font22.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8" Type="http://schemas.openxmlformats.org/officeDocument/2006/relationships/font" Target="fonts/font25.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font" Target="fonts/font23.fntdata"/><Relationship Id="rId8" Type="http://schemas.openxmlformats.org/officeDocument/2006/relationships/slide" Target="slides/slide7.xml"/><Relationship Id="rId51" Type="http://schemas.openxmlformats.org/officeDocument/2006/relationships/font" Target="fonts/font1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59" Type="http://schemas.openxmlformats.org/officeDocument/2006/relationships/font" Target="fonts/font26.fntdata"/><Relationship Id="rId20" Type="http://schemas.openxmlformats.org/officeDocument/2006/relationships/slide" Target="slides/slide19.xml"/><Relationship Id="rId41" Type="http://schemas.openxmlformats.org/officeDocument/2006/relationships/font" Target="fonts/font8.fntdata"/><Relationship Id="rId54" Type="http://schemas.openxmlformats.org/officeDocument/2006/relationships/font" Target="fonts/font21.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font" Target="fonts/font2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1.fntdata"/><Relationship Id="rId52" Type="http://schemas.openxmlformats.org/officeDocument/2006/relationships/font" Target="fonts/font19.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c4ca7b72f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c4ca7b72f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3c5d897fd2c_4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3c5d897fd2c_4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833"/>
              </a:lnSpc>
              <a:spcBef>
                <a:spcPts val="0"/>
              </a:spcBef>
              <a:spcAft>
                <a:spcPts val="0"/>
              </a:spcAft>
              <a:buNone/>
            </a:pPr>
            <a:r>
              <a:rPr lang="en-GB" sz="1200">
                <a:solidFill>
                  <a:schemeClr val="dk1"/>
                </a:solidFill>
                <a:latin typeface="Aptos"/>
                <a:ea typeface="Aptos"/>
                <a:cs typeface="Aptos"/>
                <a:sym typeface="Aptos"/>
              </a:rPr>
              <a:t>Have you ever seen a post online that used big, exciting, or unbelievable words to get your attention? What did it make you think of?</a:t>
            </a:r>
            <a:endParaRPr sz="1200">
              <a:solidFill>
                <a:schemeClr val="dk1"/>
              </a:solidFill>
              <a:latin typeface="Aptos"/>
              <a:ea typeface="Aptos"/>
              <a:cs typeface="Aptos"/>
              <a:sym typeface="Aptos"/>
            </a:endParaRPr>
          </a:p>
          <a:p>
            <a:pPr marL="0" lvl="0" indent="0" algn="l" rtl="0">
              <a:spcBef>
                <a:spcPts val="80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GB" b="1"/>
              <a:t>Additional prompting questions:</a:t>
            </a:r>
            <a:br>
              <a:rPr lang="en-GB"/>
            </a:br>
            <a:r>
              <a:rPr lang="en-GB"/>
              <a:t>Have you ever seen a post online that used big, exciting, or unbelievable words to get your attention? What did it make you think of?</a:t>
            </a:r>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c5d897fd2c_4_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c5d897fd2c_4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833"/>
              </a:lnSpc>
              <a:spcBef>
                <a:spcPts val="0"/>
              </a:spcBef>
              <a:spcAft>
                <a:spcPts val="0"/>
              </a:spcAft>
              <a:buNone/>
            </a:pPr>
            <a:r>
              <a:rPr lang="en-GB" sz="1200">
                <a:solidFill>
                  <a:schemeClr val="dk1"/>
                </a:solidFill>
                <a:latin typeface="Aptos"/>
                <a:ea typeface="Aptos"/>
                <a:cs typeface="Aptos"/>
                <a:sym typeface="Aptos"/>
              </a:rPr>
              <a:t>Have you ever seen a post online that used big, exciting, or unbelievable words to get your attention? What did it make you think of?</a:t>
            </a:r>
            <a:endParaRPr sz="1200">
              <a:solidFill>
                <a:schemeClr val="dk1"/>
              </a:solidFill>
              <a:latin typeface="Aptos"/>
              <a:ea typeface="Aptos"/>
              <a:cs typeface="Aptos"/>
              <a:sym typeface="Aptos"/>
            </a:endParaRPr>
          </a:p>
          <a:p>
            <a:pPr marL="0" lvl="0" indent="0" algn="l" rtl="0">
              <a:spcBef>
                <a:spcPts val="80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GB" b="1"/>
              <a:t>Additional prompting questions:</a:t>
            </a:r>
            <a:br>
              <a:rPr lang="en-GB"/>
            </a:br>
            <a:r>
              <a:rPr lang="en-GB"/>
              <a:t>Have you ever seen a post online that used big, exciting, or unbelievable words to get your attention? What did it make you think of?</a:t>
            </a:r>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676d580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676d580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833"/>
              </a:lnSpc>
              <a:spcBef>
                <a:spcPts val="0"/>
              </a:spcBef>
              <a:spcAft>
                <a:spcPts val="0"/>
              </a:spcAft>
              <a:buNone/>
            </a:pPr>
            <a:r>
              <a:rPr lang="en-GB" sz="1200">
                <a:solidFill>
                  <a:schemeClr val="dk1"/>
                </a:solidFill>
                <a:latin typeface="Aptos"/>
                <a:ea typeface="Aptos"/>
                <a:cs typeface="Aptos"/>
                <a:sym typeface="Aptos"/>
              </a:rPr>
              <a:t>Have you noticed a post or video that was actually trying to sell you something, even if it did not look like an ad at first? What made you realise?</a:t>
            </a:r>
            <a:endParaRPr>
              <a:solidFill>
                <a:schemeClr val="dk1"/>
              </a:solidFill>
            </a:endParaRPr>
          </a:p>
          <a:p>
            <a:pPr marL="0" lvl="0" indent="0" algn="l" rtl="0">
              <a:spcBef>
                <a:spcPts val="800"/>
              </a:spcBef>
              <a:spcAft>
                <a:spcPts val="0"/>
              </a:spcAft>
              <a:buNone/>
            </a:pPr>
            <a:endParaRPr/>
          </a:p>
          <a:p>
            <a:pPr marL="0" lvl="0" indent="0" algn="l" rtl="0">
              <a:spcBef>
                <a:spcPts val="0"/>
              </a:spcBef>
              <a:spcAft>
                <a:spcPts val="0"/>
              </a:spcAft>
              <a:buNone/>
            </a:pPr>
            <a:r>
              <a:rPr lang="en-GB" b="1"/>
              <a:t>Additional prompting questions:</a:t>
            </a:r>
            <a:br>
              <a:rPr lang="en-GB"/>
            </a:br>
            <a:r>
              <a:rPr lang="en-GB"/>
              <a:t>Have you noticed a post or video that was actually trying to sell you something, even if it did not look like an ad at first? What made you realise?</a:t>
            </a:r>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c5d897fd2c_4_1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3c5d897fd2c_4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833"/>
              </a:lnSpc>
              <a:spcBef>
                <a:spcPts val="0"/>
              </a:spcBef>
              <a:spcAft>
                <a:spcPts val="0"/>
              </a:spcAft>
              <a:buNone/>
            </a:pPr>
            <a:r>
              <a:rPr lang="en-GB" sz="1200">
                <a:solidFill>
                  <a:schemeClr val="dk1"/>
                </a:solidFill>
                <a:latin typeface="Aptos"/>
                <a:ea typeface="Aptos"/>
                <a:cs typeface="Aptos"/>
                <a:sym typeface="Aptos"/>
              </a:rPr>
              <a:t>Have you ever seen a post online that used big, exciting, or unbelievable words to get your attention? What did it make you think of?</a:t>
            </a:r>
            <a:endParaRPr sz="1200">
              <a:solidFill>
                <a:schemeClr val="dk1"/>
              </a:solidFill>
              <a:latin typeface="Aptos"/>
              <a:ea typeface="Aptos"/>
              <a:cs typeface="Aptos"/>
              <a:sym typeface="Aptos"/>
            </a:endParaRPr>
          </a:p>
          <a:p>
            <a:pPr marL="0" lvl="0" indent="0" algn="l" rtl="0">
              <a:spcBef>
                <a:spcPts val="80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GB" b="1"/>
              <a:t>Additional prompting questions:</a:t>
            </a:r>
            <a:br>
              <a:rPr lang="en-GB"/>
            </a:br>
            <a:r>
              <a:rPr lang="en-GB"/>
              <a:t>Have you ever seen a post online that used big, exciting, or unbelievable words to get your attention? What did it make you think of?</a:t>
            </a:r>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ce6676d580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3ce6676d580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833"/>
              </a:lnSpc>
              <a:spcBef>
                <a:spcPts val="0"/>
              </a:spcBef>
              <a:spcAft>
                <a:spcPts val="0"/>
              </a:spcAft>
              <a:buNone/>
            </a:pPr>
            <a:r>
              <a:rPr lang="en-GB" sz="1200">
                <a:solidFill>
                  <a:schemeClr val="dk1"/>
                </a:solidFill>
                <a:latin typeface="Aptos"/>
                <a:ea typeface="Aptos"/>
                <a:cs typeface="Aptos"/>
                <a:sym typeface="Aptos"/>
              </a:rPr>
              <a:t>Can you think of a time when you saw something online and were not sure if it came from a trustworthy place? What made you wonder?</a:t>
            </a:r>
            <a:endParaRPr>
              <a:solidFill>
                <a:schemeClr val="dk1"/>
              </a:solidFill>
            </a:endParaRPr>
          </a:p>
          <a:p>
            <a:pPr marL="0" lvl="0" indent="0" algn="l" rtl="0">
              <a:spcBef>
                <a:spcPts val="800"/>
              </a:spcBef>
              <a:spcAft>
                <a:spcPts val="0"/>
              </a:spcAft>
              <a:buNone/>
            </a:pPr>
            <a:endParaRPr/>
          </a:p>
          <a:p>
            <a:pPr marL="0" lvl="0" indent="0" algn="l" rtl="0">
              <a:spcBef>
                <a:spcPts val="0"/>
              </a:spcBef>
              <a:spcAft>
                <a:spcPts val="0"/>
              </a:spcAft>
              <a:buNone/>
            </a:pPr>
            <a:r>
              <a:rPr lang="en-GB" b="1"/>
              <a:t>Additional prompting questions:</a:t>
            </a:r>
            <a:br>
              <a:rPr lang="en-GB"/>
            </a:br>
            <a:r>
              <a:rPr lang="en-GB"/>
              <a:t>Can you think of a time when you saw something online and were not sure if it came from a trustworthy place? What made you wonder?</a:t>
            </a:r>
            <a:endParaRPr/>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5d897fd2c_4_1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5d897fd2c_4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833"/>
              </a:lnSpc>
              <a:spcBef>
                <a:spcPts val="0"/>
              </a:spcBef>
              <a:spcAft>
                <a:spcPts val="0"/>
              </a:spcAft>
              <a:buNone/>
            </a:pPr>
            <a:r>
              <a:rPr lang="en-GB" sz="1200">
                <a:solidFill>
                  <a:schemeClr val="dk1"/>
                </a:solidFill>
                <a:latin typeface="Aptos"/>
                <a:ea typeface="Aptos"/>
                <a:cs typeface="Aptos"/>
                <a:sym typeface="Aptos"/>
              </a:rPr>
              <a:t>Have you ever seen a post online that used big, exciting, or unbelievable words to get your attention? What did it make you think of?</a:t>
            </a:r>
            <a:endParaRPr sz="1200">
              <a:solidFill>
                <a:schemeClr val="dk1"/>
              </a:solidFill>
              <a:latin typeface="Aptos"/>
              <a:ea typeface="Aptos"/>
              <a:cs typeface="Aptos"/>
              <a:sym typeface="Aptos"/>
            </a:endParaRPr>
          </a:p>
          <a:p>
            <a:pPr marL="0" lvl="0" indent="0" algn="l" rtl="0">
              <a:spcBef>
                <a:spcPts val="80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GB" b="1"/>
              <a:t>Additional prompting questions:</a:t>
            </a:r>
            <a:br>
              <a:rPr lang="en-GB"/>
            </a:br>
            <a:r>
              <a:rPr lang="en-GB"/>
              <a:t>Have you ever seen a post online that used big, exciting, or unbelievable words to get your attention? What did it make you think of?</a:t>
            </a:r>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ce6676d580_0_5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ce6676d580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833"/>
              </a:lnSpc>
              <a:spcBef>
                <a:spcPts val="0"/>
              </a:spcBef>
              <a:spcAft>
                <a:spcPts val="0"/>
              </a:spcAft>
              <a:buNone/>
            </a:pPr>
            <a:r>
              <a:rPr lang="en-GB" sz="1200">
                <a:solidFill>
                  <a:schemeClr val="dk1"/>
                </a:solidFill>
                <a:latin typeface="Aptos"/>
                <a:ea typeface="Aptos"/>
                <a:cs typeface="Aptos"/>
                <a:sym typeface="Aptos"/>
              </a:rPr>
              <a:t>Have you seen a photo or video online that looked a bit too strange or impossible to be real?</a:t>
            </a:r>
            <a:endParaRPr>
              <a:solidFill>
                <a:schemeClr val="dk1"/>
              </a:solidFill>
            </a:endParaRPr>
          </a:p>
          <a:p>
            <a:pPr marL="0" lvl="0" indent="0" algn="l" rtl="0">
              <a:spcBef>
                <a:spcPts val="800"/>
              </a:spcBef>
              <a:spcAft>
                <a:spcPts val="0"/>
              </a:spcAft>
              <a:buNone/>
            </a:pPr>
            <a:endParaRPr/>
          </a:p>
          <a:p>
            <a:pPr marL="0" lvl="0" indent="0" algn="l" rtl="0">
              <a:spcBef>
                <a:spcPts val="0"/>
              </a:spcBef>
              <a:spcAft>
                <a:spcPts val="0"/>
              </a:spcAft>
              <a:buNone/>
            </a:pPr>
            <a:r>
              <a:rPr lang="en-GB" b="1"/>
              <a:t>Additional prompting questions:</a:t>
            </a:r>
            <a:br>
              <a:rPr lang="en-GB"/>
            </a:br>
            <a:r>
              <a:rPr lang="en-GB"/>
              <a:t>Have you seen a photo or video online that looked a bit too strange or impossible to be real?</a:t>
            </a:r>
            <a:endParaRPr/>
          </a:p>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c4ca7b72f7_1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c4ca7b72f7_1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c4ca7b72f7_1_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c4ca7b72f7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c4ca7b72f7_1_1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3c4ca7b72f7_1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ce6e6e49db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3ce6e6e49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cf3a72a8f6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cf3a72a8f6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cf3a72a8f6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3cf3a72a8f6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cf3a72a8f6_0_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cf3a72a8f6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3cf3a72a8f6_0_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3cf3a72a8f6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95f8448b8b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95f8448b8b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395f8448b8b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395f8448b8b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95f8448b8b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395f8448b8b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95f8448b8b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95f8448b8b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3c4ca7b72f7_1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3c4ca7b72f7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3c4ca7b72f7_1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3c4ca7b72f7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3cec310f9ca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3cec310f9c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c4e9eebd83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3c4e9eebd83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3c4e9eebd83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3c4e9eebd83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c5d897fd2c_4_1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c5d897fd2c_4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3c4ca7b72f7_1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3c4ca7b72f7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c4ca7b72f7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c4ca7b72f7_1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c4ca7b72f7_1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c4ca7b72f7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solidFill>
                  <a:schemeClr val="dk1"/>
                </a:solidFill>
              </a:rPr>
              <a:t>What clues in the image or caption help you figure out what the person wants you to think, feel or do? (persuasive techniques, emotional cues or exaggerated language)</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rPr>
              <a:t>Who might be trying to get something from you if you believe or share this post? (prompts them to think about who benefits)</a:t>
            </a:r>
            <a:endParaRPr>
              <a:solidFill>
                <a:schemeClr val="dk1"/>
              </a:solidFill>
            </a:endParaRPr>
          </a:p>
          <a:p>
            <a:pPr marL="0" lvl="0" indent="0" algn="l" rtl="0">
              <a:lnSpc>
                <a:spcPct val="115000"/>
              </a:lnSpc>
              <a:spcBef>
                <a:spcPts val="0"/>
              </a:spcBef>
              <a:spcAft>
                <a:spcPts val="0"/>
              </a:spcAft>
              <a:buNone/>
            </a:pPr>
            <a:r>
              <a:rPr lang="en-GB">
                <a:solidFill>
                  <a:schemeClr val="dk1"/>
                </a:solidFill>
              </a:rPr>
              <a:t>How does this post make you feel, and could those feelings be used to change your choices? (emotional manipulation to persuade)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c4ca7b72f7_1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c4ca7b72f7_1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c5d897fd2c_4_1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3c5d897fd2c_4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833"/>
              </a:lnSpc>
              <a:spcBef>
                <a:spcPts val="0"/>
              </a:spcBef>
              <a:spcAft>
                <a:spcPts val="0"/>
              </a:spcAft>
              <a:buNone/>
            </a:pPr>
            <a:r>
              <a:rPr lang="en-GB" sz="1200">
                <a:solidFill>
                  <a:schemeClr val="dk1"/>
                </a:solidFill>
                <a:latin typeface="Aptos"/>
                <a:ea typeface="Aptos"/>
                <a:cs typeface="Aptos"/>
                <a:sym typeface="Aptos"/>
              </a:rPr>
              <a:t>Have you ever seen a post online that used big, exciting, or unbelievable words to get your attention? What did it make you think of?</a:t>
            </a:r>
            <a:endParaRPr sz="1200">
              <a:solidFill>
                <a:schemeClr val="dk1"/>
              </a:solidFill>
              <a:latin typeface="Aptos"/>
              <a:ea typeface="Aptos"/>
              <a:cs typeface="Aptos"/>
              <a:sym typeface="Aptos"/>
            </a:endParaRPr>
          </a:p>
          <a:p>
            <a:pPr marL="0" lvl="0" indent="0" algn="l" rtl="0">
              <a:spcBef>
                <a:spcPts val="80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GB" b="1"/>
              <a:t>Additional prompting questions:</a:t>
            </a:r>
            <a:br>
              <a:rPr lang="en-GB"/>
            </a:br>
            <a:r>
              <a:rPr lang="en-GB"/>
              <a:t>Have you ever seen a post online that used big, exciting, or unbelievable words to get your attention? What did it make you think of?</a:t>
            </a:r>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595308" y="4749892"/>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lt1"/>
                </a:solidFill>
                <a:latin typeface="Nunito"/>
                <a:ea typeface="Nunito"/>
                <a:cs typeface="Nunito"/>
                <a:sym typeface="Nunito"/>
              </a:defRPr>
            </a:lvl1pPr>
            <a:lvl2pPr lvl="1" algn="r">
              <a:buNone/>
              <a:defRPr sz="1000">
                <a:solidFill>
                  <a:schemeClr val="lt1"/>
                </a:solidFill>
                <a:latin typeface="Nunito"/>
                <a:ea typeface="Nunito"/>
                <a:cs typeface="Nunito"/>
                <a:sym typeface="Nunito"/>
              </a:defRPr>
            </a:lvl2pPr>
            <a:lvl3pPr lvl="2" algn="r">
              <a:buNone/>
              <a:defRPr sz="1000">
                <a:solidFill>
                  <a:schemeClr val="lt1"/>
                </a:solidFill>
                <a:latin typeface="Nunito"/>
                <a:ea typeface="Nunito"/>
                <a:cs typeface="Nunito"/>
                <a:sym typeface="Nunito"/>
              </a:defRPr>
            </a:lvl3pPr>
            <a:lvl4pPr lvl="3" algn="r">
              <a:buNone/>
              <a:defRPr sz="1000">
                <a:solidFill>
                  <a:schemeClr val="lt1"/>
                </a:solidFill>
                <a:latin typeface="Nunito"/>
                <a:ea typeface="Nunito"/>
                <a:cs typeface="Nunito"/>
                <a:sym typeface="Nunito"/>
              </a:defRPr>
            </a:lvl4pPr>
            <a:lvl5pPr lvl="4" algn="r">
              <a:buNone/>
              <a:defRPr sz="1000">
                <a:solidFill>
                  <a:schemeClr val="lt1"/>
                </a:solidFill>
                <a:latin typeface="Nunito"/>
                <a:ea typeface="Nunito"/>
                <a:cs typeface="Nunito"/>
                <a:sym typeface="Nunito"/>
              </a:defRPr>
            </a:lvl5pPr>
            <a:lvl6pPr lvl="5" algn="r">
              <a:buNone/>
              <a:defRPr sz="1000">
                <a:solidFill>
                  <a:schemeClr val="lt1"/>
                </a:solidFill>
                <a:latin typeface="Nunito"/>
                <a:ea typeface="Nunito"/>
                <a:cs typeface="Nunito"/>
                <a:sym typeface="Nunito"/>
              </a:defRPr>
            </a:lvl6pPr>
            <a:lvl7pPr lvl="6" algn="r">
              <a:buNone/>
              <a:defRPr sz="1000">
                <a:solidFill>
                  <a:schemeClr val="lt1"/>
                </a:solidFill>
                <a:latin typeface="Nunito"/>
                <a:ea typeface="Nunito"/>
                <a:cs typeface="Nunito"/>
                <a:sym typeface="Nunito"/>
              </a:defRPr>
            </a:lvl7pPr>
            <a:lvl8pPr lvl="7" algn="r">
              <a:buNone/>
              <a:defRPr sz="1000">
                <a:solidFill>
                  <a:schemeClr val="lt1"/>
                </a:solidFill>
                <a:latin typeface="Nunito"/>
                <a:ea typeface="Nunito"/>
                <a:cs typeface="Nunito"/>
                <a:sym typeface="Nunito"/>
              </a:defRPr>
            </a:lvl8pPr>
            <a:lvl9pPr lvl="8" algn="r">
              <a:buNone/>
              <a:defRPr sz="1000">
                <a:solidFill>
                  <a:schemeClr val="lt1"/>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17.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31.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s://www.alannahandmadeline.org.au/resources/preparing-for-sensitive-discussions"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40.png"/><Relationship Id="rId7"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13.png"/><Relationship Id="rId10" Type="http://schemas.openxmlformats.org/officeDocument/2006/relationships/image" Target="../media/image36.png"/><Relationship Id="rId4" Type="http://schemas.openxmlformats.org/officeDocument/2006/relationships/image" Target="../media/image3.png"/><Relationship Id="rId9"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13.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44.png"/><Relationship Id="rId7"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13.png"/><Relationship Id="rId10" Type="http://schemas.openxmlformats.org/officeDocument/2006/relationships/image" Target="../media/image36.png"/><Relationship Id="rId4" Type="http://schemas.openxmlformats.org/officeDocument/2006/relationships/image" Target="../media/image3.png"/><Relationship Id="rId9"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13.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46.png"/><Relationship Id="rId7"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13.png"/><Relationship Id="rId10" Type="http://schemas.openxmlformats.org/officeDocument/2006/relationships/image" Target="../media/image36.png"/><Relationship Id="rId4" Type="http://schemas.openxmlformats.org/officeDocument/2006/relationships/image" Target="../media/image3.png"/><Relationship Id="rId9"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13.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8.png"/><Relationship Id="rId7"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41.png"/><Relationship Id="rId4" Type="http://schemas.openxmlformats.org/officeDocument/2006/relationships/image" Target="../media/image13.png"/><Relationship Id="rId9"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13.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be.esmart.org.au/digital-licence-hub/overview"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be.esmart.org.au/digital-licence-hub/overview"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55.jp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56.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ideo" Target="https://www.youtube.com/embed/66Lax8pd6X4?feature=oembed" TargetMode="External"/><Relationship Id="rId6" Type="http://schemas.openxmlformats.org/officeDocument/2006/relationships/hyperlink" Target="youtu.be/66Lax8pd6X4" TargetMode="External"/><Relationship Id="rId5" Type="http://schemas.openxmlformats.org/officeDocument/2006/relationships/image" Target="../media/image12.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title="Slide 0.png"/>
          <p:cNvPicPr preferRelativeResize="0"/>
          <p:nvPr/>
        </p:nvPicPr>
        <p:blipFill rotWithShape="1">
          <a:blip r:embed="rId3">
            <a:alphaModFix/>
          </a:blip>
          <a:srcRect t="90" b="90"/>
          <a:stretch/>
        </p:blipFill>
        <p:spPr>
          <a:xfrm>
            <a:off x="2" y="-1"/>
            <a:ext cx="9052329" cy="5162400"/>
          </a:xfrm>
          <a:prstGeom prst="rect">
            <a:avLst/>
          </a:prstGeom>
          <a:noFill/>
          <a:ln>
            <a:noFill/>
          </a:ln>
        </p:spPr>
      </p:pic>
      <p:sp>
        <p:nvSpPr>
          <p:cNvPr id="55" name="Google Shape;55;p13"/>
          <p:cNvSpPr txBox="1"/>
          <p:nvPr/>
        </p:nvSpPr>
        <p:spPr>
          <a:xfrm>
            <a:off x="925000" y="3251975"/>
            <a:ext cx="3107400" cy="677100"/>
          </a:xfrm>
          <a:prstGeom prst="rect">
            <a:avLst/>
          </a:prstGeom>
          <a:noFill/>
          <a:ln>
            <a:noFill/>
          </a:ln>
        </p:spPr>
        <p:txBody>
          <a:bodyPr spcFirstLastPara="1" wrap="square" lIns="91425" tIns="91425" rIns="91425" bIns="91425" anchor="t" anchorCtr="0">
            <a:spAutoFit/>
          </a:bodyPr>
          <a:lstStyle/>
          <a:p>
            <a:pPr marL="0" lvl="0" indent="0" algn="ctr" rtl="0">
              <a:lnSpc>
                <a:spcPct val="100000"/>
              </a:lnSpc>
              <a:spcBef>
                <a:spcPts val="0"/>
              </a:spcBef>
              <a:spcAft>
                <a:spcPts val="1000"/>
              </a:spcAft>
              <a:buNone/>
            </a:pPr>
            <a:r>
              <a:rPr lang="en-GB" sz="3200" b="1">
                <a:solidFill>
                  <a:srgbClr val="FFFFFF"/>
                </a:solidFill>
                <a:latin typeface="Nunito"/>
                <a:ea typeface="Nunito"/>
                <a:cs typeface="Nunito"/>
                <a:sym typeface="Nunito"/>
              </a:rPr>
              <a:t>Class Slides</a:t>
            </a:r>
            <a:endParaRPr sz="3200" b="1">
              <a:solidFill>
                <a:srgbClr val="FFFFFF"/>
              </a:solidFill>
              <a:latin typeface="Nunito"/>
              <a:ea typeface="Nunito"/>
              <a:cs typeface="Nunito"/>
              <a:sym typeface="Nunito"/>
            </a:endParaRPr>
          </a:p>
        </p:txBody>
      </p:sp>
      <p:pic>
        <p:nvPicPr>
          <p:cNvPr id="56" name="Google Shape;56;p13" title="692d71fc9e9a1e5d1ee80c33_eSmart_AMF_logo 2.png"/>
          <p:cNvPicPr preferRelativeResize="0"/>
          <p:nvPr/>
        </p:nvPicPr>
        <p:blipFill rotWithShape="1">
          <a:blip r:embed="rId4">
            <a:alphaModFix/>
          </a:blip>
          <a:srcRect l="30" r="40"/>
          <a:stretch/>
        </p:blipFill>
        <p:spPr>
          <a:xfrm>
            <a:off x="7848000" y="288000"/>
            <a:ext cx="1005901" cy="463600"/>
          </a:xfrm>
          <a:prstGeom prst="rect">
            <a:avLst/>
          </a:prstGeom>
          <a:noFill/>
          <a:ln>
            <a:noFill/>
          </a:ln>
        </p:spPr>
      </p:pic>
      <p:sp>
        <p:nvSpPr>
          <p:cNvPr id="57" name="Google Shape;57;p13"/>
          <p:cNvSpPr txBox="1"/>
          <p:nvPr/>
        </p:nvSpPr>
        <p:spPr>
          <a:xfrm>
            <a:off x="0" y="4804800"/>
            <a:ext cx="924900" cy="466764"/>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1000"/>
              </a:spcAft>
              <a:buNone/>
            </a:pPr>
            <a:r>
              <a:rPr lang="en-GB" sz="1000" b="1" dirty="0">
                <a:solidFill>
                  <a:schemeClr val="lt1"/>
                </a:solidFill>
                <a:latin typeface="Nunito"/>
                <a:ea typeface="Nunito"/>
                <a:cs typeface="Nunito"/>
                <a:sym typeface="Nunito"/>
              </a:rPr>
              <a:t>DTDS V1.1</a:t>
            </a:r>
            <a:endParaRPr sz="1000" b="1" dirty="0"/>
          </a:p>
        </p:txBody>
      </p:sp>
      <p:sp>
        <p:nvSpPr>
          <p:cNvPr id="58" name="Google Shape;58;p13"/>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2"/>
          <p:cNvSpPr/>
          <p:nvPr/>
        </p:nvSpPr>
        <p:spPr>
          <a:xfrm>
            <a:off x="0" y="0"/>
            <a:ext cx="4572000" cy="52143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3" name="Google Shape;163;p22"/>
          <p:cNvSpPr/>
          <p:nvPr/>
        </p:nvSpPr>
        <p:spPr>
          <a:xfrm>
            <a:off x="4994850" y="1983500"/>
            <a:ext cx="3727500" cy="1807500"/>
          </a:xfrm>
          <a:prstGeom prst="wedgeRoundRectCallout">
            <a:avLst>
              <a:gd name="adj1" fmla="val -2529"/>
              <a:gd name="adj2" fmla="val 65673"/>
              <a:gd name="adj3" fmla="val 0"/>
            </a:avLst>
          </a:prstGeom>
          <a:solidFill>
            <a:srgbClr val="FFC400"/>
          </a:solidFill>
          <a:ln w="76200" cap="flat" cmpd="sng">
            <a:solidFill>
              <a:srgbClr val="862B90"/>
            </a:solidFill>
            <a:prstDash val="solid"/>
            <a:round/>
            <a:headEnd type="none" w="sm" len="sm"/>
            <a:tailEnd type="none" w="sm" len="sm"/>
          </a:ln>
          <a:effectLst>
            <a:outerShdw dist="114300" dir="2640000" algn="bl" rotWithShape="0">
              <a:schemeClr val="dk1"/>
            </a:outerShdw>
          </a:effectLst>
        </p:spPr>
        <p:txBody>
          <a:bodyPr spcFirstLastPara="1" wrap="square" lIns="180000" tIns="180000" rIns="180000" bIns="180000" anchor="ctr" anchorCtr="0">
            <a:noAutofit/>
          </a:bodyPr>
          <a:lstStyle/>
          <a:p>
            <a:pPr marL="0" lvl="0" indent="0" algn="l" rtl="0">
              <a:lnSpc>
                <a:spcPct val="100000"/>
              </a:lnSpc>
              <a:spcBef>
                <a:spcPts val="0"/>
              </a:spcBef>
              <a:spcAft>
                <a:spcPts val="0"/>
              </a:spcAft>
              <a:buNone/>
            </a:pPr>
            <a:r>
              <a:rPr lang="en-GB" sz="1300">
                <a:latin typeface="Bricolage Grotesque Medium"/>
                <a:ea typeface="Bricolage Grotesque Medium"/>
                <a:cs typeface="Bricolage Grotesque Medium"/>
                <a:sym typeface="Bricolage Grotesque Medium"/>
              </a:rPr>
              <a:t>What words or phrases in this example seem designed to grab our attention or make something sound better or more amazing than it really is?</a:t>
            </a:r>
            <a:endParaRPr sz="1300">
              <a:latin typeface="Bricolage Grotesque Medium"/>
              <a:ea typeface="Bricolage Grotesque Medium"/>
              <a:cs typeface="Bricolage Grotesque Medium"/>
              <a:sym typeface="Bricolage Grotesque Medium"/>
            </a:endParaRPr>
          </a:p>
        </p:txBody>
      </p:sp>
      <p:pic>
        <p:nvPicPr>
          <p:cNvPr id="164" name="Google Shape;164;p22" title="fry 01.png"/>
          <p:cNvPicPr preferRelativeResize="0"/>
          <p:nvPr/>
        </p:nvPicPr>
        <p:blipFill>
          <a:blip r:embed="rId3">
            <a:alphaModFix/>
          </a:blip>
          <a:stretch>
            <a:fillRect/>
          </a:stretch>
        </p:blipFill>
        <p:spPr>
          <a:xfrm>
            <a:off x="6144000" y="3139599"/>
            <a:ext cx="3000003" cy="2003901"/>
          </a:xfrm>
          <a:prstGeom prst="rect">
            <a:avLst/>
          </a:prstGeom>
          <a:noFill/>
          <a:ln>
            <a:noFill/>
          </a:ln>
        </p:spPr>
      </p:pic>
      <p:pic>
        <p:nvPicPr>
          <p:cNvPr id="165" name="Google Shape;165;p22" title="Headline01.png"/>
          <p:cNvPicPr preferRelativeResize="0"/>
          <p:nvPr/>
        </p:nvPicPr>
        <p:blipFill>
          <a:blip r:embed="rId4">
            <a:alphaModFix/>
          </a:blip>
          <a:stretch>
            <a:fillRect/>
          </a:stretch>
        </p:blipFill>
        <p:spPr>
          <a:xfrm>
            <a:off x="131128" y="1873203"/>
            <a:ext cx="3727363" cy="931841"/>
          </a:xfrm>
          <a:prstGeom prst="rect">
            <a:avLst/>
          </a:prstGeom>
          <a:noFill/>
          <a:ln>
            <a:noFill/>
          </a:ln>
          <a:effectLst>
            <a:outerShdw blurRad="114300" algn="bl" rotWithShape="0">
              <a:srgbClr val="000000">
                <a:alpha val="20000"/>
              </a:srgbClr>
            </a:outerShdw>
          </a:effectLst>
        </p:spPr>
      </p:pic>
      <p:pic>
        <p:nvPicPr>
          <p:cNvPr id="166" name="Google Shape;166;p22" title="Headline05.png"/>
          <p:cNvPicPr preferRelativeResize="0"/>
          <p:nvPr/>
        </p:nvPicPr>
        <p:blipFill>
          <a:blip r:embed="rId5">
            <a:alphaModFix/>
          </a:blip>
          <a:stretch>
            <a:fillRect/>
          </a:stretch>
        </p:blipFill>
        <p:spPr>
          <a:xfrm>
            <a:off x="615385" y="1250650"/>
            <a:ext cx="3727363" cy="688925"/>
          </a:xfrm>
          <a:prstGeom prst="rect">
            <a:avLst/>
          </a:prstGeom>
          <a:noFill/>
          <a:ln>
            <a:noFill/>
          </a:ln>
          <a:effectLst>
            <a:outerShdw blurRad="114300" algn="bl" rotWithShape="0">
              <a:srgbClr val="000000">
                <a:alpha val="20000"/>
              </a:srgbClr>
            </a:outerShdw>
          </a:effectLst>
        </p:spPr>
      </p:pic>
      <p:pic>
        <p:nvPicPr>
          <p:cNvPr id="167" name="Google Shape;167;p22" title="Headline04.png"/>
          <p:cNvPicPr preferRelativeResize="0"/>
          <p:nvPr/>
        </p:nvPicPr>
        <p:blipFill>
          <a:blip r:embed="rId6">
            <a:alphaModFix/>
          </a:blip>
          <a:stretch>
            <a:fillRect/>
          </a:stretch>
        </p:blipFill>
        <p:spPr>
          <a:xfrm>
            <a:off x="319166" y="3768098"/>
            <a:ext cx="3727363" cy="931841"/>
          </a:xfrm>
          <a:prstGeom prst="rect">
            <a:avLst/>
          </a:prstGeom>
          <a:noFill/>
          <a:ln>
            <a:noFill/>
          </a:ln>
          <a:effectLst>
            <a:outerShdw blurRad="114300" algn="bl" rotWithShape="0">
              <a:srgbClr val="000000">
                <a:alpha val="20000"/>
              </a:srgbClr>
            </a:outerShdw>
          </a:effectLst>
        </p:spPr>
      </p:pic>
      <p:pic>
        <p:nvPicPr>
          <p:cNvPr id="168" name="Google Shape;168;p22" title="Headline03.png"/>
          <p:cNvPicPr preferRelativeResize="0"/>
          <p:nvPr/>
        </p:nvPicPr>
        <p:blipFill>
          <a:blip r:embed="rId7">
            <a:alphaModFix/>
          </a:blip>
          <a:stretch>
            <a:fillRect/>
          </a:stretch>
        </p:blipFill>
        <p:spPr>
          <a:xfrm>
            <a:off x="1655784" y="2663984"/>
            <a:ext cx="2791540" cy="1035378"/>
          </a:xfrm>
          <a:prstGeom prst="rect">
            <a:avLst/>
          </a:prstGeom>
          <a:noFill/>
          <a:ln>
            <a:noFill/>
          </a:ln>
          <a:effectLst>
            <a:outerShdw blurRad="114300" algn="bl" rotWithShape="0">
              <a:srgbClr val="000000">
                <a:alpha val="20000"/>
              </a:srgbClr>
            </a:outerShdw>
          </a:effectLst>
        </p:spPr>
      </p:pic>
      <p:pic>
        <p:nvPicPr>
          <p:cNvPr id="169" name="Google Shape;169;p22" title="Headline02.png"/>
          <p:cNvPicPr preferRelativeResize="0"/>
          <p:nvPr/>
        </p:nvPicPr>
        <p:blipFill>
          <a:blip r:embed="rId8">
            <a:alphaModFix/>
          </a:blip>
          <a:stretch>
            <a:fillRect/>
          </a:stretch>
        </p:blipFill>
        <p:spPr>
          <a:xfrm>
            <a:off x="702138" y="624647"/>
            <a:ext cx="2463572" cy="782200"/>
          </a:xfrm>
          <a:prstGeom prst="rect">
            <a:avLst/>
          </a:prstGeom>
          <a:noFill/>
          <a:ln>
            <a:noFill/>
          </a:ln>
          <a:effectLst>
            <a:outerShdw blurRad="114300" algn="bl" rotWithShape="0">
              <a:srgbClr val="000000">
                <a:alpha val="20000"/>
              </a:srgbClr>
            </a:outerShdw>
          </a:effectLst>
        </p:spPr>
      </p:pic>
      <p:sp>
        <p:nvSpPr>
          <p:cNvPr id="170" name="Google Shape;170;p22"/>
          <p:cNvSpPr/>
          <p:nvPr/>
        </p:nvSpPr>
        <p:spPr>
          <a:xfrm>
            <a:off x="5702725" y="741025"/>
            <a:ext cx="3044100" cy="863400"/>
          </a:xfrm>
          <a:prstGeom prst="rect">
            <a:avLst/>
          </a:prstGeom>
          <a:solidFill>
            <a:schemeClr val="lt1"/>
          </a:solidFill>
          <a:ln w="9525" cap="flat" cmpd="sng">
            <a:solidFill>
              <a:srgbClr val="000000"/>
            </a:solidFill>
            <a:prstDash val="solid"/>
            <a:round/>
            <a:headEnd type="none" w="sm" len="sm"/>
            <a:tailEnd type="none" w="sm" len="sm"/>
          </a:ln>
          <a:effectLst>
            <a:outerShdw dist="76200" dir="3180000" algn="bl" rotWithShape="0">
              <a:srgbClr val="000000">
                <a:alpha val="70000"/>
              </a:srgbClr>
            </a:outerShdw>
          </a:effectLst>
        </p:spPr>
        <p:txBody>
          <a:bodyPr spcFirstLastPara="1" wrap="square" lIns="324000" tIns="91425" rIns="91425" bIns="91425" anchor="ctr" anchorCtr="0">
            <a:noAutofit/>
          </a:bodyPr>
          <a:lstStyle/>
          <a:p>
            <a:pPr marL="0" lvl="0" indent="0" algn="l" rtl="0">
              <a:spcBef>
                <a:spcPts val="0"/>
              </a:spcBef>
              <a:spcAft>
                <a:spcPts val="0"/>
              </a:spcAft>
              <a:buNone/>
            </a:pPr>
            <a:r>
              <a:rPr lang="en-GB" sz="1200">
                <a:latin typeface="Bricolage Grotesque SemiBold"/>
                <a:ea typeface="Bricolage Grotesque SemiBold"/>
                <a:cs typeface="Bricolage Grotesque SemiBold"/>
                <a:sym typeface="Bricolage Grotesque SemiBold"/>
              </a:rPr>
              <a:t>Tool: Word Weasel</a:t>
            </a:r>
            <a:br>
              <a:rPr lang="en-GB" sz="1200">
                <a:latin typeface="Bricolage Grotesque Medium"/>
                <a:ea typeface="Bricolage Grotesque Medium"/>
                <a:cs typeface="Bricolage Grotesque Medium"/>
                <a:sym typeface="Bricolage Grotesque Medium"/>
              </a:rPr>
            </a:br>
            <a:r>
              <a:rPr lang="en-GB" sz="1200">
                <a:latin typeface="Bricolage Grotesque Medium"/>
                <a:ea typeface="Bricolage Grotesque Medium"/>
                <a:cs typeface="Bricolage Grotesque Medium"/>
                <a:sym typeface="Bricolage Grotesque Medium"/>
              </a:rPr>
              <a:t>Use where you spot tricky, exaggerated, or emotional language.</a:t>
            </a:r>
            <a:endParaRPr sz="1200">
              <a:latin typeface="Bricolage Grotesque Medium"/>
              <a:ea typeface="Bricolage Grotesque Medium"/>
              <a:cs typeface="Bricolage Grotesque Medium"/>
              <a:sym typeface="Bricolage Grotesque Medium"/>
            </a:endParaRPr>
          </a:p>
        </p:txBody>
      </p:sp>
      <p:pic>
        <p:nvPicPr>
          <p:cNvPr id="171" name="Google Shape;171;p22" title="Group 468.png"/>
          <p:cNvPicPr preferRelativeResize="0"/>
          <p:nvPr/>
        </p:nvPicPr>
        <p:blipFill>
          <a:blip r:embed="rId9">
            <a:alphaModFix/>
          </a:blip>
          <a:stretch>
            <a:fillRect/>
          </a:stretch>
        </p:blipFill>
        <p:spPr>
          <a:xfrm>
            <a:off x="4994842" y="741017"/>
            <a:ext cx="925401" cy="931850"/>
          </a:xfrm>
          <a:prstGeom prst="rect">
            <a:avLst/>
          </a:prstGeom>
          <a:noFill/>
          <a:ln>
            <a:noFill/>
          </a:ln>
        </p:spPr>
      </p:pic>
      <p:sp>
        <p:nvSpPr>
          <p:cNvPr id="172" name="Google Shape;172;p22"/>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3"/>
          <p:cNvSpPr/>
          <p:nvPr/>
        </p:nvSpPr>
        <p:spPr>
          <a:xfrm>
            <a:off x="2362050" y="1064125"/>
            <a:ext cx="4724700" cy="34272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3"/>
          <p:cNvSpPr/>
          <p:nvPr/>
        </p:nvSpPr>
        <p:spPr>
          <a:xfrm>
            <a:off x="2362050" y="1064125"/>
            <a:ext cx="4724700" cy="34272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3"/>
          <p:cNvSpPr/>
          <p:nvPr/>
        </p:nvSpPr>
        <p:spPr>
          <a:xfrm>
            <a:off x="2209650" y="911725"/>
            <a:ext cx="4724700" cy="3427200"/>
          </a:xfrm>
          <a:prstGeom prst="roundRect">
            <a:avLst>
              <a:gd name="adj" fmla="val 16667"/>
            </a:avLst>
          </a:prstGeom>
          <a:solidFill>
            <a:schemeClr val="lt1"/>
          </a:solidFill>
          <a:ln w="114300" cap="flat" cmpd="sng">
            <a:solidFill>
              <a:srgbClr val="8061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0" name="Google Shape;180;p23"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pic>
        <p:nvPicPr>
          <p:cNvPr id="181" name="Google Shape;181;p23" title="Group 469.png"/>
          <p:cNvPicPr preferRelativeResize="0"/>
          <p:nvPr/>
        </p:nvPicPr>
        <p:blipFill rotWithShape="1">
          <a:blip r:embed="rId4">
            <a:alphaModFix/>
          </a:blip>
          <a:srcRect/>
          <a:stretch/>
        </p:blipFill>
        <p:spPr>
          <a:xfrm>
            <a:off x="4109292" y="477442"/>
            <a:ext cx="925402" cy="931850"/>
          </a:xfrm>
          <a:prstGeom prst="rect">
            <a:avLst/>
          </a:prstGeom>
          <a:noFill/>
          <a:ln>
            <a:noFill/>
          </a:ln>
        </p:spPr>
      </p:pic>
      <p:sp>
        <p:nvSpPr>
          <p:cNvPr id="182" name="Google Shape;182;p23"/>
          <p:cNvSpPr txBox="1"/>
          <p:nvPr/>
        </p:nvSpPr>
        <p:spPr>
          <a:xfrm>
            <a:off x="3072000" y="1595100"/>
            <a:ext cx="3000000" cy="923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4800">
                <a:solidFill>
                  <a:srgbClr val="8061A9"/>
                </a:solidFill>
                <a:latin typeface="Vina Sans"/>
                <a:ea typeface="Vina Sans"/>
                <a:cs typeface="Vina Sans"/>
                <a:sym typeface="Vina Sans"/>
              </a:rPr>
              <a:t>AD ALARM</a:t>
            </a:r>
            <a:endParaRPr sz="4800">
              <a:solidFill>
                <a:srgbClr val="8061A9"/>
              </a:solidFill>
              <a:latin typeface="Vina Sans"/>
              <a:ea typeface="Vina Sans"/>
              <a:cs typeface="Vina Sans"/>
              <a:sym typeface="Vina Sans"/>
            </a:endParaRPr>
          </a:p>
        </p:txBody>
      </p:sp>
      <p:sp>
        <p:nvSpPr>
          <p:cNvPr id="183" name="Google Shape;183;p23"/>
          <p:cNvSpPr txBox="1"/>
          <p:nvPr/>
        </p:nvSpPr>
        <p:spPr>
          <a:xfrm>
            <a:off x="3072000" y="1331938"/>
            <a:ext cx="3000000" cy="569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500">
                <a:solidFill>
                  <a:schemeClr val="dk1"/>
                </a:solidFill>
                <a:latin typeface="Vina Sans"/>
                <a:ea typeface="Vina Sans"/>
                <a:cs typeface="Vina Sans"/>
                <a:sym typeface="Vina Sans"/>
              </a:rPr>
              <a:t>Tool:</a:t>
            </a:r>
            <a:endParaRPr>
              <a:solidFill>
                <a:schemeClr val="dk1"/>
              </a:solidFill>
            </a:endParaRPr>
          </a:p>
        </p:txBody>
      </p:sp>
      <p:sp>
        <p:nvSpPr>
          <p:cNvPr id="184" name="Google Shape;184;p23"/>
          <p:cNvSpPr txBox="1"/>
          <p:nvPr/>
        </p:nvSpPr>
        <p:spPr>
          <a:xfrm>
            <a:off x="2704200" y="2518500"/>
            <a:ext cx="3430800" cy="692700"/>
          </a:xfrm>
          <a:prstGeom prst="rect">
            <a:avLst/>
          </a:prstGeom>
          <a:noFill/>
          <a:ln>
            <a:noFill/>
          </a:ln>
        </p:spPr>
        <p:txBody>
          <a:bodyPr spcFirstLastPara="1" wrap="square" lIns="91425" tIns="91425" rIns="91425" bIns="91425" anchor="t" anchorCtr="0">
            <a:spAutoFit/>
          </a:bodyPr>
          <a:lstStyle/>
          <a:p>
            <a:pPr marL="457200" lvl="0" indent="-292100" algn="ctr" rtl="0">
              <a:lnSpc>
                <a:spcPct val="115000"/>
              </a:lnSpc>
              <a:spcBef>
                <a:spcPts val="1200"/>
              </a:spcBef>
              <a:spcAft>
                <a:spcPts val="0"/>
              </a:spcAft>
              <a:buClr>
                <a:schemeClr val="dk1"/>
              </a:buClr>
              <a:buSzPts val="1000"/>
              <a:buChar char="●"/>
            </a:pPr>
            <a:r>
              <a:rPr lang="en-GB" sz="1000">
                <a:solidFill>
                  <a:schemeClr val="dk1"/>
                </a:solidFill>
                <a:latin typeface="Bricolage Grotesque Medium"/>
                <a:ea typeface="Bricolage Grotesque Medium"/>
                <a:cs typeface="Bricolage Grotesque Medium"/>
                <a:sym typeface="Bricolage Grotesque Medium"/>
              </a:rPr>
              <a:t>Rings when content is hiding a sales trick.</a:t>
            </a:r>
            <a:endParaRPr sz="1000">
              <a:solidFill>
                <a:schemeClr val="dk1"/>
              </a:solidFill>
              <a:latin typeface="Bricolage Grotesque Medium"/>
              <a:ea typeface="Bricolage Grotesque Medium"/>
              <a:cs typeface="Bricolage Grotesque Medium"/>
              <a:sym typeface="Bricolage Grotesque Medium"/>
            </a:endParaRPr>
          </a:p>
          <a:p>
            <a:pPr marL="457200" lvl="0" indent="-292100" algn="ctr" rtl="0">
              <a:lnSpc>
                <a:spcPct val="115000"/>
              </a:lnSpc>
              <a:spcBef>
                <a:spcPts val="0"/>
              </a:spcBef>
              <a:spcAft>
                <a:spcPts val="0"/>
              </a:spcAft>
              <a:buClr>
                <a:schemeClr val="dk1"/>
              </a:buClr>
              <a:buSzPts val="1000"/>
              <a:buChar char="●"/>
            </a:pPr>
            <a:r>
              <a:rPr lang="en-GB" sz="1000">
                <a:solidFill>
                  <a:schemeClr val="dk1"/>
                </a:solidFill>
                <a:latin typeface="Bricolage Grotesque Medium"/>
                <a:ea typeface="Bricolage Grotesque Medium"/>
                <a:cs typeface="Bricolage Grotesque Medium"/>
                <a:sym typeface="Bricolage Grotesque Medium"/>
              </a:rPr>
              <a:t>Helps you notice when your data is being used to sell you something.</a:t>
            </a:r>
            <a:endParaRPr sz="1000">
              <a:solidFill>
                <a:schemeClr val="dk1"/>
              </a:solidFill>
              <a:latin typeface="Bricolage Grotesque Medium"/>
              <a:ea typeface="Bricolage Grotesque Medium"/>
              <a:cs typeface="Bricolage Grotesque Medium"/>
              <a:sym typeface="Bricolage Grotesque Medium"/>
            </a:endParaRPr>
          </a:p>
        </p:txBody>
      </p:sp>
      <p:sp>
        <p:nvSpPr>
          <p:cNvPr id="185" name="Google Shape;185;p23"/>
          <p:cNvSpPr txBox="1"/>
          <p:nvPr/>
        </p:nvSpPr>
        <p:spPr>
          <a:xfrm>
            <a:off x="3052350" y="3377550"/>
            <a:ext cx="30393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a:solidFill>
                  <a:schemeClr val="dk1"/>
                </a:solidFill>
                <a:latin typeface="Bricolage Grotesque Medium"/>
                <a:ea typeface="Bricolage Grotesque Medium"/>
                <a:cs typeface="Bricolage Grotesque Medium"/>
                <a:sym typeface="Bricolage Grotesque Medium"/>
              </a:rPr>
              <a:t>Use where something feels like an ad or sales pitch.</a:t>
            </a:r>
            <a:endParaRPr>
              <a:solidFill>
                <a:schemeClr val="dk1"/>
              </a:solidFill>
              <a:latin typeface="Bricolage Grotesque"/>
              <a:ea typeface="Bricolage Grotesque"/>
              <a:cs typeface="Bricolage Grotesque"/>
              <a:sym typeface="Bricolage Grotesque"/>
            </a:endParaRPr>
          </a:p>
        </p:txBody>
      </p:sp>
      <p:sp>
        <p:nvSpPr>
          <p:cNvPr id="186" name="Google Shape;186;p23"/>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4"/>
          <p:cNvSpPr/>
          <p:nvPr/>
        </p:nvSpPr>
        <p:spPr>
          <a:xfrm>
            <a:off x="0" y="0"/>
            <a:ext cx="4572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2" name="Google Shape;192;p24"/>
          <p:cNvSpPr/>
          <p:nvPr/>
        </p:nvSpPr>
        <p:spPr>
          <a:xfrm>
            <a:off x="4994850" y="1983500"/>
            <a:ext cx="3727500" cy="1807500"/>
          </a:xfrm>
          <a:prstGeom prst="wedgeRoundRectCallout">
            <a:avLst>
              <a:gd name="adj1" fmla="val -2529"/>
              <a:gd name="adj2" fmla="val 65673"/>
              <a:gd name="adj3" fmla="val 0"/>
            </a:avLst>
          </a:prstGeom>
          <a:solidFill>
            <a:srgbClr val="FFC400"/>
          </a:solidFill>
          <a:ln w="76200" cap="flat" cmpd="sng">
            <a:solidFill>
              <a:srgbClr val="862B90"/>
            </a:solidFill>
            <a:prstDash val="solid"/>
            <a:round/>
            <a:headEnd type="none" w="sm" len="sm"/>
            <a:tailEnd type="none" w="sm" len="sm"/>
          </a:ln>
          <a:effectLst>
            <a:outerShdw dist="114300" dir="2640000" algn="bl" rotWithShape="0">
              <a:schemeClr val="dk1"/>
            </a:outerShdw>
          </a:effectLst>
        </p:spPr>
        <p:txBody>
          <a:bodyPr spcFirstLastPara="1" wrap="square" lIns="180000" tIns="180000" rIns="180000" bIns="180000" anchor="ctr" anchorCtr="0">
            <a:noAutofit/>
          </a:bodyPr>
          <a:lstStyle/>
          <a:p>
            <a:pPr marL="0" lvl="0" indent="0" algn="l" rtl="0">
              <a:spcBef>
                <a:spcPts val="0"/>
              </a:spcBef>
              <a:spcAft>
                <a:spcPts val="0"/>
              </a:spcAft>
              <a:buNone/>
            </a:pPr>
            <a:r>
              <a:rPr lang="en-GB" sz="1300">
                <a:solidFill>
                  <a:schemeClr val="dk1"/>
                </a:solidFill>
                <a:latin typeface="Bricolage Grotesque Medium"/>
                <a:ea typeface="Bricolage Grotesque Medium"/>
                <a:cs typeface="Bricolage Grotesque Medium"/>
                <a:sym typeface="Bricolage Grotesque Medium"/>
              </a:rPr>
              <a:t>What clues can you spot that show someone might want us to buy, click, or choose something in these posts?</a:t>
            </a:r>
            <a:endParaRPr sz="1300">
              <a:latin typeface="Bricolage Grotesque Medium"/>
              <a:ea typeface="Bricolage Grotesque Medium"/>
              <a:cs typeface="Bricolage Grotesque Medium"/>
              <a:sym typeface="Bricolage Grotesque Medium"/>
            </a:endParaRPr>
          </a:p>
        </p:txBody>
      </p:sp>
      <p:pic>
        <p:nvPicPr>
          <p:cNvPr id="193" name="Google Shape;193;p24" title="Gemini_Generated_Image_hjc1cihjc1cihjc1.png"/>
          <p:cNvPicPr preferRelativeResize="0"/>
          <p:nvPr/>
        </p:nvPicPr>
        <p:blipFill rotWithShape="1">
          <a:blip r:embed="rId3">
            <a:alphaModFix/>
          </a:blip>
          <a:srcRect b="15476"/>
          <a:stretch/>
        </p:blipFill>
        <p:spPr>
          <a:xfrm>
            <a:off x="692800" y="88350"/>
            <a:ext cx="3341972" cy="1540625"/>
          </a:xfrm>
          <a:prstGeom prst="rect">
            <a:avLst/>
          </a:prstGeom>
          <a:noFill/>
          <a:ln>
            <a:noFill/>
          </a:ln>
          <a:effectLst>
            <a:outerShdw blurRad="57150" dist="19050" dir="5400000" algn="bl" rotWithShape="0">
              <a:srgbClr val="000000">
                <a:alpha val="50000"/>
              </a:srgbClr>
            </a:outerShdw>
          </a:effectLst>
        </p:spPr>
      </p:pic>
      <p:pic>
        <p:nvPicPr>
          <p:cNvPr id="194" name="Google Shape;194;p24" title="ChatGPT Image Mar 13, 2026, 02_54_54 PM.png"/>
          <p:cNvPicPr preferRelativeResize="0"/>
          <p:nvPr/>
        </p:nvPicPr>
        <p:blipFill rotWithShape="1">
          <a:blip r:embed="rId4">
            <a:alphaModFix/>
          </a:blip>
          <a:srcRect l="15978" t="4990" r="15767" b="22378"/>
          <a:stretch/>
        </p:blipFill>
        <p:spPr>
          <a:xfrm>
            <a:off x="166375" y="1749077"/>
            <a:ext cx="2712376" cy="1924150"/>
          </a:xfrm>
          <a:prstGeom prst="rect">
            <a:avLst/>
          </a:prstGeom>
          <a:noFill/>
          <a:ln>
            <a:noFill/>
          </a:ln>
          <a:effectLst>
            <a:outerShdw blurRad="48603" dist="16201" dir="5400000" algn="bl" rotWithShape="0">
              <a:srgbClr val="000000">
                <a:alpha val="50000"/>
              </a:srgbClr>
            </a:outerShdw>
          </a:effectLst>
        </p:spPr>
      </p:pic>
      <p:pic>
        <p:nvPicPr>
          <p:cNvPr id="195" name="Google Shape;195;p24" title="ChatGPT Image Mar 13, 2026, 02_54_54 PM.png"/>
          <p:cNvPicPr preferRelativeResize="0"/>
          <p:nvPr/>
        </p:nvPicPr>
        <p:blipFill rotWithShape="1">
          <a:blip r:embed="rId4">
            <a:alphaModFix/>
          </a:blip>
          <a:srcRect l="15978" t="70970" r="15767" b="4334"/>
          <a:stretch/>
        </p:blipFill>
        <p:spPr>
          <a:xfrm>
            <a:off x="72675" y="2907996"/>
            <a:ext cx="3341975" cy="806088"/>
          </a:xfrm>
          <a:prstGeom prst="rect">
            <a:avLst/>
          </a:prstGeom>
          <a:noFill/>
          <a:ln>
            <a:noFill/>
          </a:ln>
          <a:effectLst>
            <a:outerShdw blurRad="48603" dist="16201" dir="5400000" algn="bl" rotWithShape="0">
              <a:srgbClr val="000000">
                <a:alpha val="50000"/>
              </a:srgbClr>
            </a:outerShdw>
          </a:effectLst>
        </p:spPr>
      </p:pic>
      <p:pic>
        <p:nvPicPr>
          <p:cNvPr id="196" name="Google Shape;196;p24" title="Gemini_Generated_Image_hjc1cihjc1cihjc1.png"/>
          <p:cNvPicPr preferRelativeResize="0"/>
          <p:nvPr/>
        </p:nvPicPr>
        <p:blipFill rotWithShape="1">
          <a:blip r:embed="rId3">
            <a:alphaModFix/>
          </a:blip>
          <a:srcRect l="16747" t="56016" r="12381" b="6037"/>
          <a:stretch/>
        </p:blipFill>
        <p:spPr>
          <a:xfrm>
            <a:off x="1467438" y="900350"/>
            <a:ext cx="2671201" cy="780012"/>
          </a:xfrm>
          <a:prstGeom prst="rect">
            <a:avLst/>
          </a:prstGeom>
          <a:noFill/>
          <a:ln>
            <a:noFill/>
          </a:ln>
          <a:effectLst>
            <a:outerShdw blurRad="57150" dist="19050" dir="5400000" algn="bl" rotWithShape="0">
              <a:srgbClr val="000000">
                <a:alpha val="50000"/>
              </a:srgbClr>
            </a:outerShdw>
          </a:effectLst>
        </p:spPr>
      </p:pic>
      <p:pic>
        <p:nvPicPr>
          <p:cNvPr id="197" name="Google Shape;197;p24" title="fry 01.png"/>
          <p:cNvPicPr preferRelativeResize="0"/>
          <p:nvPr/>
        </p:nvPicPr>
        <p:blipFill>
          <a:blip r:embed="rId5">
            <a:alphaModFix/>
          </a:blip>
          <a:stretch>
            <a:fillRect/>
          </a:stretch>
        </p:blipFill>
        <p:spPr>
          <a:xfrm>
            <a:off x="6608875" y="3139599"/>
            <a:ext cx="3000003" cy="2003901"/>
          </a:xfrm>
          <a:prstGeom prst="rect">
            <a:avLst/>
          </a:prstGeom>
          <a:noFill/>
          <a:ln>
            <a:noFill/>
          </a:ln>
        </p:spPr>
      </p:pic>
      <p:pic>
        <p:nvPicPr>
          <p:cNvPr id="198" name="Google Shape;198;p24" title="Gemini_Generated_Image_3kivld3kivld3kiv.png"/>
          <p:cNvPicPr preferRelativeResize="0"/>
          <p:nvPr/>
        </p:nvPicPr>
        <p:blipFill>
          <a:blip r:embed="rId6">
            <a:alphaModFix/>
          </a:blip>
          <a:stretch>
            <a:fillRect/>
          </a:stretch>
        </p:blipFill>
        <p:spPr>
          <a:xfrm>
            <a:off x="692801" y="3793325"/>
            <a:ext cx="2947697" cy="1607701"/>
          </a:xfrm>
          <a:prstGeom prst="rect">
            <a:avLst/>
          </a:prstGeom>
          <a:noFill/>
          <a:ln>
            <a:noFill/>
          </a:ln>
          <a:effectLst>
            <a:outerShdw blurRad="48798" dist="16266" dir="5400000" algn="bl" rotWithShape="0">
              <a:srgbClr val="000000">
                <a:alpha val="50000"/>
              </a:srgbClr>
            </a:outerShdw>
          </a:effectLst>
        </p:spPr>
      </p:pic>
      <p:pic>
        <p:nvPicPr>
          <p:cNvPr id="199" name="Google Shape;199;p24" title="Gemini_Generated_Image_3kivld3kivld3kiv.png"/>
          <p:cNvPicPr preferRelativeResize="0"/>
          <p:nvPr/>
        </p:nvPicPr>
        <p:blipFill rotWithShape="1">
          <a:blip r:embed="rId6">
            <a:alphaModFix/>
          </a:blip>
          <a:srcRect t="53001" r="11245" b="21969"/>
          <a:stretch/>
        </p:blipFill>
        <p:spPr>
          <a:xfrm>
            <a:off x="483013" y="4524679"/>
            <a:ext cx="3367281" cy="517950"/>
          </a:xfrm>
          <a:prstGeom prst="rect">
            <a:avLst/>
          </a:prstGeom>
          <a:noFill/>
          <a:ln>
            <a:noFill/>
          </a:ln>
          <a:effectLst>
            <a:outerShdw blurRad="48798" dist="16266" dir="5400000" algn="bl" rotWithShape="0">
              <a:srgbClr val="000000">
                <a:alpha val="50000"/>
              </a:srgbClr>
            </a:outerShdw>
          </a:effectLst>
        </p:spPr>
      </p:pic>
      <p:sp>
        <p:nvSpPr>
          <p:cNvPr id="200" name="Google Shape;200;p24"/>
          <p:cNvSpPr/>
          <p:nvPr/>
        </p:nvSpPr>
        <p:spPr>
          <a:xfrm>
            <a:off x="5459700" y="782750"/>
            <a:ext cx="3243000" cy="863400"/>
          </a:xfrm>
          <a:prstGeom prst="rect">
            <a:avLst/>
          </a:prstGeom>
          <a:solidFill>
            <a:schemeClr val="lt1"/>
          </a:solidFill>
          <a:ln w="9525" cap="flat" cmpd="sng">
            <a:solidFill>
              <a:srgbClr val="000000"/>
            </a:solidFill>
            <a:prstDash val="solid"/>
            <a:round/>
            <a:headEnd type="none" w="sm" len="sm"/>
            <a:tailEnd type="none" w="sm" len="sm"/>
          </a:ln>
          <a:effectLst>
            <a:outerShdw dist="76200" dir="3180000" algn="bl" rotWithShape="0">
              <a:srgbClr val="000000">
                <a:alpha val="70000"/>
              </a:srgbClr>
            </a:outerShdw>
          </a:effectLst>
        </p:spPr>
        <p:txBody>
          <a:bodyPr spcFirstLastPara="1" wrap="square" lIns="576000" tIns="91425" rIns="91425" bIns="91425" anchor="ctr" anchorCtr="0">
            <a:noAutofit/>
          </a:bodyPr>
          <a:lstStyle/>
          <a:p>
            <a:pPr marL="0" lvl="0" indent="0" algn="l" rtl="0">
              <a:spcBef>
                <a:spcPts val="0"/>
              </a:spcBef>
              <a:spcAft>
                <a:spcPts val="0"/>
              </a:spcAft>
              <a:buNone/>
            </a:pPr>
            <a:r>
              <a:rPr lang="en-GB" sz="1200">
                <a:latin typeface="Bricolage Grotesque SemiBold"/>
                <a:ea typeface="Bricolage Grotesque SemiBold"/>
                <a:cs typeface="Bricolage Grotesque SemiBold"/>
                <a:sym typeface="Bricolage Grotesque SemiBold"/>
              </a:rPr>
              <a:t>Tool: Ad Alarm</a:t>
            </a:r>
            <a:br>
              <a:rPr lang="en-GB" sz="1200">
                <a:latin typeface="Bricolage Grotesque Medium"/>
                <a:ea typeface="Bricolage Grotesque Medium"/>
                <a:cs typeface="Bricolage Grotesque Medium"/>
                <a:sym typeface="Bricolage Grotesque Medium"/>
              </a:rPr>
            </a:br>
            <a:r>
              <a:rPr lang="en-GB" sz="1200">
                <a:latin typeface="Bricolage Grotesque Medium"/>
                <a:ea typeface="Bricolage Grotesque Medium"/>
                <a:cs typeface="Bricolage Grotesque Medium"/>
                <a:sym typeface="Bricolage Grotesque Medium"/>
              </a:rPr>
              <a:t>Use where something feels like an ad or sales pitch.</a:t>
            </a:r>
            <a:endParaRPr sz="1200">
              <a:latin typeface="Bricolage Grotesque Medium"/>
              <a:ea typeface="Bricolage Grotesque Medium"/>
              <a:cs typeface="Bricolage Grotesque Medium"/>
              <a:sym typeface="Bricolage Grotesque Medium"/>
            </a:endParaRPr>
          </a:p>
        </p:txBody>
      </p:sp>
      <p:pic>
        <p:nvPicPr>
          <p:cNvPr id="201" name="Google Shape;201;p24" title="Group 469.png"/>
          <p:cNvPicPr preferRelativeResize="0"/>
          <p:nvPr/>
        </p:nvPicPr>
        <p:blipFill rotWithShape="1">
          <a:blip r:embed="rId7">
            <a:alphaModFix/>
          </a:blip>
          <a:srcRect/>
          <a:stretch/>
        </p:blipFill>
        <p:spPr>
          <a:xfrm>
            <a:off x="4994842" y="748504"/>
            <a:ext cx="925402" cy="931850"/>
          </a:xfrm>
          <a:prstGeom prst="rect">
            <a:avLst/>
          </a:prstGeom>
          <a:noFill/>
          <a:ln>
            <a:noFill/>
          </a:ln>
        </p:spPr>
      </p:pic>
      <p:sp>
        <p:nvSpPr>
          <p:cNvPr id="202" name="Google Shape;202;p24"/>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5"/>
          <p:cNvSpPr/>
          <p:nvPr/>
        </p:nvSpPr>
        <p:spPr>
          <a:xfrm>
            <a:off x="2362050" y="1064125"/>
            <a:ext cx="4724700" cy="34272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5"/>
          <p:cNvSpPr/>
          <p:nvPr/>
        </p:nvSpPr>
        <p:spPr>
          <a:xfrm>
            <a:off x="2209650" y="911725"/>
            <a:ext cx="4724700" cy="3427200"/>
          </a:xfrm>
          <a:prstGeom prst="roundRect">
            <a:avLst>
              <a:gd name="adj" fmla="val 16667"/>
            </a:avLst>
          </a:prstGeom>
          <a:solidFill>
            <a:schemeClr val="lt1"/>
          </a:solidFill>
          <a:ln w="114300" cap="flat" cmpd="sng">
            <a:solidFill>
              <a:srgbClr val="E4595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9" name="Google Shape;209;p25"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pic>
        <p:nvPicPr>
          <p:cNvPr id="210" name="Google Shape;210;p25" title="Group 467.png"/>
          <p:cNvPicPr preferRelativeResize="0"/>
          <p:nvPr/>
        </p:nvPicPr>
        <p:blipFill rotWithShape="1">
          <a:blip r:embed="rId4">
            <a:alphaModFix/>
          </a:blip>
          <a:srcRect/>
          <a:stretch/>
        </p:blipFill>
        <p:spPr>
          <a:xfrm>
            <a:off x="4109292" y="477442"/>
            <a:ext cx="925402" cy="931850"/>
          </a:xfrm>
          <a:prstGeom prst="rect">
            <a:avLst/>
          </a:prstGeom>
          <a:noFill/>
          <a:ln>
            <a:noFill/>
          </a:ln>
        </p:spPr>
      </p:pic>
      <p:sp>
        <p:nvSpPr>
          <p:cNvPr id="211" name="Google Shape;211;p25"/>
          <p:cNvSpPr txBox="1"/>
          <p:nvPr/>
        </p:nvSpPr>
        <p:spPr>
          <a:xfrm>
            <a:off x="2344975" y="1595100"/>
            <a:ext cx="4461000" cy="923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4800">
                <a:solidFill>
                  <a:srgbClr val="E4595A"/>
                </a:solidFill>
                <a:latin typeface="Vina Sans"/>
                <a:ea typeface="Vina Sans"/>
                <a:cs typeface="Vina Sans"/>
                <a:sym typeface="Vina Sans"/>
              </a:rPr>
              <a:t>SOURCE SCANNER</a:t>
            </a:r>
            <a:endParaRPr sz="4800">
              <a:solidFill>
                <a:srgbClr val="E4595A"/>
              </a:solidFill>
              <a:latin typeface="Vina Sans"/>
              <a:ea typeface="Vina Sans"/>
              <a:cs typeface="Vina Sans"/>
              <a:sym typeface="Vina Sans"/>
            </a:endParaRPr>
          </a:p>
        </p:txBody>
      </p:sp>
      <p:sp>
        <p:nvSpPr>
          <p:cNvPr id="212" name="Google Shape;212;p25"/>
          <p:cNvSpPr txBox="1"/>
          <p:nvPr/>
        </p:nvSpPr>
        <p:spPr>
          <a:xfrm>
            <a:off x="3072000" y="1331938"/>
            <a:ext cx="3000000" cy="569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500">
                <a:solidFill>
                  <a:schemeClr val="dk1"/>
                </a:solidFill>
                <a:latin typeface="Vina Sans"/>
                <a:ea typeface="Vina Sans"/>
                <a:cs typeface="Vina Sans"/>
                <a:sym typeface="Vina Sans"/>
              </a:rPr>
              <a:t>Tool:</a:t>
            </a:r>
            <a:endParaRPr>
              <a:solidFill>
                <a:schemeClr val="dk1"/>
              </a:solidFill>
            </a:endParaRPr>
          </a:p>
        </p:txBody>
      </p:sp>
      <p:sp>
        <p:nvSpPr>
          <p:cNvPr id="213" name="Google Shape;213;p25"/>
          <p:cNvSpPr txBox="1"/>
          <p:nvPr/>
        </p:nvSpPr>
        <p:spPr>
          <a:xfrm>
            <a:off x="2856600" y="2518500"/>
            <a:ext cx="3430800" cy="728100"/>
          </a:xfrm>
          <a:prstGeom prst="rect">
            <a:avLst/>
          </a:prstGeom>
          <a:noFill/>
          <a:ln>
            <a:noFill/>
          </a:ln>
        </p:spPr>
        <p:txBody>
          <a:bodyPr spcFirstLastPara="1" wrap="square" lIns="91425" tIns="91425" rIns="91425" bIns="91425" anchor="t" anchorCtr="0">
            <a:spAutoFit/>
          </a:bodyPr>
          <a:lstStyle/>
          <a:p>
            <a:pPr marL="457200" lvl="0" indent="-298450" algn="l" rtl="0">
              <a:lnSpc>
                <a:spcPct val="115000"/>
              </a:lnSpc>
              <a:spcBef>
                <a:spcPts val="1200"/>
              </a:spcBef>
              <a:spcAft>
                <a:spcPts val="0"/>
              </a:spcAft>
              <a:buClr>
                <a:schemeClr val="dk1"/>
              </a:buClr>
              <a:buSzPts val="1100"/>
              <a:buChar char="●"/>
            </a:pPr>
            <a:r>
              <a:rPr lang="en-GB" sz="1000">
                <a:solidFill>
                  <a:schemeClr val="dk1"/>
                </a:solidFill>
                <a:latin typeface="Bricolage Grotesque Medium"/>
                <a:ea typeface="Bricolage Grotesque Medium"/>
                <a:cs typeface="Bricolage Grotesque Medium"/>
                <a:sym typeface="Bricolage Grotesque Medium"/>
              </a:rPr>
              <a:t>Checks if the author or site is trustworthy.</a:t>
            </a:r>
            <a:endParaRPr sz="1000">
              <a:solidFill>
                <a:schemeClr val="dk1"/>
              </a:solidFill>
              <a:latin typeface="Bricolage Grotesque Medium"/>
              <a:ea typeface="Bricolage Grotesque Medium"/>
              <a:cs typeface="Bricolage Grotesque Medium"/>
              <a:sym typeface="Bricolage Grotesque Medium"/>
            </a:endParaRPr>
          </a:p>
          <a:p>
            <a:pPr marL="457200" lvl="0" indent="-298450" algn="l" rtl="0">
              <a:lnSpc>
                <a:spcPct val="115000"/>
              </a:lnSpc>
              <a:spcBef>
                <a:spcPts val="0"/>
              </a:spcBef>
              <a:spcAft>
                <a:spcPts val="0"/>
              </a:spcAft>
              <a:buClr>
                <a:schemeClr val="dk1"/>
              </a:buClr>
              <a:buSzPts val="1100"/>
              <a:buChar char="●"/>
            </a:pPr>
            <a:r>
              <a:rPr lang="en-GB" sz="1000">
                <a:solidFill>
                  <a:schemeClr val="dk1"/>
                </a:solidFill>
                <a:latin typeface="Bricolage Grotesque Medium"/>
                <a:ea typeface="Bricolage Grotesque Medium"/>
                <a:cs typeface="Bricolage Grotesque Medium"/>
                <a:sym typeface="Bricolage Grotesque Medium"/>
              </a:rPr>
              <a:t>Look for clear, reliable sources: well-known authors, organisations, or websites.</a:t>
            </a:r>
            <a:endParaRPr sz="1000">
              <a:solidFill>
                <a:schemeClr val="dk1"/>
              </a:solidFill>
              <a:latin typeface="Bricolage Grotesque Medium"/>
              <a:ea typeface="Bricolage Grotesque Medium"/>
              <a:cs typeface="Bricolage Grotesque Medium"/>
              <a:sym typeface="Bricolage Grotesque Medium"/>
            </a:endParaRPr>
          </a:p>
        </p:txBody>
      </p:sp>
      <p:sp>
        <p:nvSpPr>
          <p:cNvPr id="214" name="Google Shape;214;p25"/>
          <p:cNvSpPr txBox="1"/>
          <p:nvPr/>
        </p:nvSpPr>
        <p:spPr>
          <a:xfrm>
            <a:off x="3052350" y="3377550"/>
            <a:ext cx="30393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a:solidFill>
                  <a:schemeClr val="dk1"/>
                </a:solidFill>
                <a:latin typeface="Bricolage Grotesque Medium"/>
                <a:ea typeface="Bricolage Grotesque Medium"/>
                <a:cs typeface="Bricolage Grotesque Medium"/>
                <a:sym typeface="Bricolage Grotesque Medium"/>
              </a:rPr>
              <a:t>Use where you doubt the person or site can be trusted.</a:t>
            </a:r>
            <a:endParaRPr>
              <a:solidFill>
                <a:schemeClr val="dk1"/>
              </a:solidFill>
              <a:latin typeface="Bricolage Grotesque"/>
              <a:ea typeface="Bricolage Grotesque"/>
              <a:cs typeface="Bricolage Grotesque"/>
              <a:sym typeface="Bricolage Grotesque"/>
            </a:endParaRPr>
          </a:p>
        </p:txBody>
      </p:sp>
      <p:sp>
        <p:nvSpPr>
          <p:cNvPr id="215" name="Google Shape;215;p25"/>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26"/>
          <p:cNvSpPr/>
          <p:nvPr/>
        </p:nvSpPr>
        <p:spPr>
          <a:xfrm>
            <a:off x="0" y="0"/>
            <a:ext cx="4572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221" name="Google Shape;221;p26" title="SuperFacts.png"/>
          <p:cNvPicPr preferRelativeResize="0"/>
          <p:nvPr/>
        </p:nvPicPr>
        <p:blipFill>
          <a:blip r:embed="rId3">
            <a:alphaModFix/>
          </a:blip>
          <a:stretch>
            <a:fillRect/>
          </a:stretch>
        </p:blipFill>
        <p:spPr>
          <a:xfrm>
            <a:off x="383149" y="1851113"/>
            <a:ext cx="4104926" cy="1330850"/>
          </a:xfrm>
          <a:prstGeom prst="rect">
            <a:avLst/>
          </a:prstGeom>
          <a:noFill/>
          <a:ln>
            <a:noFill/>
          </a:ln>
          <a:effectLst>
            <a:outerShdw blurRad="57150" dist="19050" dir="5400000" algn="bl" rotWithShape="0">
              <a:srgbClr val="000000">
                <a:alpha val="50000"/>
              </a:srgbClr>
            </a:outerShdw>
          </a:effectLst>
        </p:spPr>
      </p:pic>
      <p:pic>
        <p:nvPicPr>
          <p:cNvPr id="222" name="Google Shape;222;p26" title="Screenshot 2026-03-10 at 12.53.22 pm.png"/>
          <p:cNvPicPr preferRelativeResize="0"/>
          <p:nvPr/>
        </p:nvPicPr>
        <p:blipFill rotWithShape="1">
          <a:blip r:embed="rId4">
            <a:alphaModFix/>
          </a:blip>
          <a:srcRect t="35101" b="25850"/>
          <a:stretch/>
        </p:blipFill>
        <p:spPr>
          <a:xfrm>
            <a:off x="302452" y="819914"/>
            <a:ext cx="3298320" cy="790761"/>
          </a:xfrm>
          <a:prstGeom prst="rect">
            <a:avLst/>
          </a:prstGeom>
          <a:noFill/>
          <a:ln>
            <a:noFill/>
          </a:ln>
          <a:effectLst>
            <a:outerShdw blurRad="44113" dist="14704" dir="5400000" algn="bl" rotWithShape="0">
              <a:srgbClr val="000000">
                <a:alpha val="50000"/>
              </a:srgbClr>
            </a:outerShdw>
          </a:effectLst>
        </p:spPr>
      </p:pic>
      <p:pic>
        <p:nvPicPr>
          <p:cNvPr id="223" name="Google Shape;223;p26" title="Screenshot 2026-03-10 at 12.53.22 pm.png"/>
          <p:cNvPicPr preferRelativeResize="0"/>
          <p:nvPr/>
        </p:nvPicPr>
        <p:blipFill rotWithShape="1">
          <a:blip r:embed="rId4">
            <a:alphaModFix/>
          </a:blip>
          <a:srcRect l="4002" r="72372" b="79735"/>
          <a:stretch/>
        </p:blipFill>
        <p:spPr>
          <a:xfrm>
            <a:off x="233850" y="265350"/>
            <a:ext cx="1318347" cy="694296"/>
          </a:xfrm>
          <a:prstGeom prst="rect">
            <a:avLst/>
          </a:prstGeom>
          <a:noFill/>
          <a:ln>
            <a:noFill/>
          </a:ln>
          <a:effectLst>
            <a:outerShdw blurRad="44113" dist="14704" dir="5400000" algn="bl" rotWithShape="0">
              <a:srgbClr val="000000">
                <a:alpha val="50000"/>
              </a:srgbClr>
            </a:outerShdw>
          </a:effectLst>
        </p:spPr>
      </p:pic>
      <p:pic>
        <p:nvPicPr>
          <p:cNvPr id="224" name="Google Shape;224;p26" title="Gemini_Generated_Image_74zqx574zqx574zq.png"/>
          <p:cNvPicPr preferRelativeResize="0"/>
          <p:nvPr/>
        </p:nvPicPr>
        <p:blipFill rotWithShape="1">
          <a:blip r:embed="rId5">
            <a:alphaModFix/>
          </a:blip>
          <a:srcRect l="39077" t="13540" r="38371"/>
          <a:stretch/>
        </p:blipFill>
        <p:spPr>
          <a:xfrm>
            <a:off x="1742050" y="2820800"/>
            <a:ext cx="2564925" cy="5363326"/>
          </a:xfrm>
          <a:prstGeom prst="rect">
            <a:avLst/>
          </a:prstGeom>
          <a:noFill/>
          <a:ln>
            <a:noFill/>
          </a:ln>
        </p:spPr>
      </p:pic>
      <p:sp>
        <p:nvSpPr>
          <p:cNvPr id="225" name="Google Shape;225;p26"/>
          <p:cNvSpPr/>
          <p:nvPr/>
        </p:nvSpPr>
        <p:spPr>
          <a:xfrm>
            <a:off x="2095129" y="3798175"/>
            <a:ext cx="1745400" cy="751500"/>
          </a:xfrm>
          <a:prstGeom prst="rect">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GB">
                <a:latin typeface="Roboto Medium"/>
                <a:ea typeface="Roboto Medium"/>
                <a:cs typeface="Roboto Medium"/>
                <a:sym typeface="Roboto Medium"/>
              </a:rPr>
              <a:t>Aliens built the pyramids!</a:t>
            </a:r>
            <a:endParaRPr>
              <a:latin typeface="Roboto Medium"/>
              <a:ea typeface="Roboto Medium"/>
              <a:cs typeface="Roboto Medium"/>
              <a:sym typeface="Roboto Medium"/>
            </a:endParaRPr>
          </a:p>
        </p:txBody>
      </p:sp>
      <p:sp>
        <p:nvSpPr>
          <p:cNvPr id="226" name="Google Shape;226;p26"/>
          <p:cNvSpPr/>
          <p:nvPr/>
        </p:nvSpPr>
        <p:spPr>
          <a:xfrm>
            <a:off x="3600775" y="3411325"/>
            <a:ext cx="143700" cy="1575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7" name="Google Shape;227;p26"/>
          <p:cNvSpPr/>
          <p:nvPr/>
        </p:nvSpPr>
        <p:spPr>
          <a:xfrm>
            <a:off x="5702725" y="534525"/>
            <a:ext cx="3000000" cy="863400"/>
          </a:xfrm>
          <a:prstGeom prst="rect">
            <a:avLst/>
          </a:prstGeom>
          <a:solidFill>
            <a:schemeClr val="lt1"/>
          </a:solidFill>
          <a:ln w="9525" cap="flat" cmpd="sng">
            <a:solidFill>
              <a:srgbClr val="000000"/>
            </a:solidFill>
            <a:prstDash val="solid"/>
            <a:round/>
            <a:headEnd type="none" w="sm" len="sm"/>
            <a:tailEnd type="none" w="sm" len="sm"/>
          </a:ln>
          <a:effectLst>
            <a:outerShdw dist="76200" dir="3180000" algn="bl" rotWithShape="0">
              <a:srgbClr val="000000">
                <a:alpha val="70000"/>
              </a:srgbClr>
            </a:outerShdw>
          </a:effectLst>
        </p:spPr>
        <p:txBody>
          <a:bodyPr spcFirstLastPara="1" wrap="square" lIns="432000" tIns="91425" rIns="91425" bIns="91425" anchor="ctr" anchorCtr="0">
            <a:noAutofit/>
          </a:bodyPr>
          <a:lstStyle/>
          <a:p>
            <a:pPr marL="0" lvl="0" indent="0" algn="l" rtl="0">
              <a:spcBef>
                <a:spcPts val="0"/>
              </a:spcBef>
              <a:spcAft>
                <a:spcPts val="0"/>
              </a:spcAft>
              <a:buNone/>
            </a:pPr>
            <a:r>
              <a:rPr lang="en-GB" sz="1200">
                <a:latin typeface="Bricolage Grotesque SemiBold"/>
                <a:ea typeface="Bricolage Grotesque SemiBold"/>
                <a:cs typeface="Bricolage Grotesque SemiBold"/>
                <a:sym typeface="Bricolage Grotesque SemiBold"/>
              </a:rPr>
              <a:t>Tool: Source Scanner</a:t>
            </a:r>
            <a:br>
              <a:rPr lang="en-GB" sz="1200">
                <a:latin typeface="Bricolage Grotesque Medium"/>
                <a:ea typeface="Bricolage Grotesque Medium"/>
                <a:cs typeface="Bricolage Grotesque Medium"/>
                <a:sym typeface="Bricolage Grotesque Medium"/>
              </a:rPr>
            </a:br>
            <a:r>
              <a:rPr lang="en-GB" sz="1200">
                <a:latin typeface="Bricolage Grotesque Medium"/>
                <a:ea typeface="Bricolage Grotesque Medium"/>
                <a:cs typeface="Bricolage Grotesque Medium"/>
                <a:sym typeface="Bricolage Grotesque Medium"/>
              </a:rPr>
              <a:t>Use where you doubt the person or site can be trusted.</a:t>
            </a:r>
            <a:endParaRPr sz="1200">
              <a:latin typeface="Bricolage Grotesque Medium"/>
              <a:ea typeface="Bricolage Grotesque Medium"/>
              <a:cs typeface="Bricolage Grotesque Medium"/>
              <a:sym typeface="Bricolage Grotesque Medium"/>
            </a:endParaRPr>
          </a:p>
        </p:txBody>
      </p:sp>
      <p:pic>
        <p:nvPicPr>
          <p:cNvPr id="228" name="Google Shape;228;p26" title="Group 467.png"/>
          <p:cNvPicPr preferRelativeResize="0"/>
          <p:nvPr/>
        </p:nvPicPr>
        <p:blipFill rotWithShape="1">
          <a:blip r:embed="rId6">
            <a:alphaModFix/>
          </a:blip>
          <a:srcRect/>
          <a:stretch/>
        </p:blipFill>
        <p:spPr>
          <a:xfrm>
            <a:off x="4994842" y="534517"/>
            <a:ext cx="925402" cy="931850"/>
          </a:xfrm>
          <a:prstGeom prst="rect">
            <a:avLst/>
          </a:prstGeom>
          <a:noFill/>
          <a:ln>
            <a:noFill/>
          </a:ln>
        </p:spPr>
      </p:pic>
      <p:sp>
        <p:nvSpPr>
          <p:cNvPr id="229" name="Google Shape;229;p26"/>
          <p:cNvSpPr/>
          <p:nvPr/>
        </p:nvSpPr>
        <p:spPr>
          <a:xfrm>
            <a:off x="4994850" y="1983500"/>
            <a:ext cx="3727500" cy="1807500"/>
          </a:xfrm>
          <a:prstGeom prst="wedgeRoundRectCallout">
            <a:avLst>
              <a:gd name="adj1" fmla="val -2529"/>
              <a:gd name="adj2" fmla="val 65673"/>
              <a:gd name="adj3" fmla="val 0"/>
            </a:avLst>
          </a:prstGeom>
          <a:solidFill>
            <a:srgbClr val="FFC400"/>
          </a:solidFill>
          <a:ln w="76200" cap="flat" cmpd="sng">
            <a:solidFill>
              <a:srgbClr val="862B90"/>
            </a:solidFill>
            <a:prstDash val="solid"/>
            <a:round/>
            <a:headEnd type="none" w="sm" len="sm"/>
            <a:tailEnd type="none" w="sm" len="sm"/>
          </a:ln>
          <a:effectLst>
            <a:outerShdw dist="114300" dir="2640000" algn="bl" rotWithShape="0">
              <a:schemeClr val="dk1"/>
            </a:outerShdw>
          </a:effectLst>
        </p:spPr>
        <p:txBody>
          <a:bodyPr spcFirstLastPara="1" wrap="square" lIns="180000" tIns="180000" rIns="180000" bIns="180000" anchor="ctr" anchorCtr="0">
            <a:noAutofit/>
          </a:bodyPr>
          <a:lstStyle/>
          <a:p>
            <a:pPr marL="0" lvl="0" indent="0" algn="l" rtl="0">
              <a:spcBef>
                <a:spcPts val="0"/>
              </a:spcBef>
              <a:spcAft>
                <a:spcPts val="0"/>
              </a:spcAft>
              <a:buNone/>
            </a:pPr>
            <a:r>
              <a:rPr lang="en-GB" sz="1300">
                <a:solidFill>
                  <a:schemeClr val="dk1"/>
                </a:solidFill>
                <a:latin typeface="Bricolage Grotesque Medium"/>
                <a:ea typeface="Bricolage Grotesque Medium"/>
                <a:cs typeface="Bricolage Grotesque Medium"/>
                <a:sym typeface="Bricolage Grotesque Medium"/>
              </a:rPr>
              <a:t>What could we look for in these examples to help us decide whether the information is trustworthy or not?</a:t>
            </a:r>
            <a:endParaRPr sz="1300">
              <a:solidFill>
                <a:schemeClr val="dk1"/>
              </a:solidFill>
              <a:latin typeface="Bricolage Grotesque Medium"/>
              <a:ea typeface="Bricolage Grotesque Medium"/>
              <a:cs typeface="Bricolage Grotesque Medium"/>
              <a:sym typeface="Bricolage Grotesque Medium"/>
            </a:endParaRPr>
          </a:p>
        </p:txBody>
      </p:sp>
      <p:pic>
        <p:nvPicPr>
          <p:cNvPr id="230" name="Google Shape;230;p26" title="fry 01.png"/>
          <p:cNvPicPr preferRelativeResize="0"/>
          <p:nvPr/>
        </p:nvPicPr>
        <p:blipFill>
          <a:blip r:embed="rId7">
            <a:alphaModFix/>
          </a:blip>
          <a:stretch>
            <a:fillRect/>
          </a:stretch>
        </p:blipFill>
        <p:spPr>
          <a:xfrm>
            <a:off x="6608875" y="3139599"/>
            <a:ext cx="3000003" cy="2003901"/>
          </a:xfrm>
          <a:prstGeom prst="rect">
            <a:avLst/>
          </a:prstGeom>
          <a:noFill/>
          <a:ln>
            <a:noFill/>
          </a:ln>
        </p:spPr>
      </p:pic>
      <p:sp>
        <p:nvSpPr>
          <p:cNvPr id="231" name="Google Shape;231;p26"/>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27"/>
          <p:cNvSpPr/>
          <p:nvPr/>
        </p:nvSpPr>
        <p:spPr>
          <a:xfrm>
            <a:off x="2362050" y="1064125"/>
            <a:ext cx="4724700" cy="34272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7"/>
          <p:cNvSpPr/>
          <p:nvPr/>
        </p:nvSpPr>
        <p:spPr>
          <a:xfrm>
            <a:off x="2209650" y="911725"/>
            <a:ext cx="4724700" cy="3427200"/>
          </a:xfrm>
          <a:prstGeom prst="roundRect">
            <a:avLst>
              <a:gd name="adj" fmla="val 16667"/>
            </a:avLst>
          </a:prstGeom>
          <a:solidFill>
            <a:schemeClr val="lt1"/>
          </a:solidFill>
          <a:ln w="114300" cap="flat" cmpd="sng">
            <a:solidFill>
              <a:srgbClr val="7DB7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8" name="Google Shape;238;p27" title="Group 466.png"/>
          <p:cNvPicPr preferRelativeResize="0"/>
          <p:nvPr/>
        </p:nvPicPr>
        <p:blipFill>
          <a:blip r:embed="rId3">
            <a:alphaModFix/>
          </a:blip>
          <a:stretch>
            <a:fillRect/>
          </a:stretch>
        </p:blipFill>
        <p:spPr>
          <a:xfrm>
            <a:off x="4109400" y="477075"/>
            <a:ext cx="925200" cy="932602"/>
          </a:xfrm>
          <a:prstGeom prst="rect">
            <a:avLst/>
          </a:prstGeom>
          <a:noFill/>
          <a:ln>
            <a:noFill/>
          </a:ln>
        </p:spPr>
      </p:pic>
      <p:pic>
        <p:nvPicPr>
          <p:cNvPr id="239" name="Google Shape;239;p27"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240" name="Google Shape;240;p27"/>
          <p:cNvSpPr txBox="1"/>
          <p:nvPr/>
        </p:nvSpPr>
        <p:spPr>
          <a:xfrm>
            <a:off x="2344975" y="1595100"/>
            <a:ext cx="4461000" cy="923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4800">
                <a:solidFill>
                  <a:srgbClr val="7DB759"/>
                </a:solidFill>
                <a:latin typeface="Vina Sans"/>
                <a:ea typeface="Vina Sans"/>
                <a:cs typeface="Vina Sans"/>
                <a:sym typeface="Vina Sans"/>
              </a:rPr>
              <a:t>Reality Check</a:t>
            </a:r>
            <a:endParaRPr sz="4800">
              <a:solidFill>
                <a:srgbClr val="7DB759"/>
              </a:solidFill>
              <a:latin typeface="Vina Sans"/>
              <a:ea typeface="Vina Sans"/>
              <a:cs typeface="Vina Sans"/>
              <a:sym typeface="Vina Sans"/>
            </a:endParaRPr>
          </a:p>
        </p:txBody>
      </p:sp>
      <p:sp>
        <p:nvSpPr>
          <p:cNvPr id="241" name="Google Shape;241;p27"/>
          <p:cNvSpPr txBox="1"/>
          <p:nvPr/>
        </p:nvSpPr>
        <p:spPr>
          <a:xfrm>
            <a:off x="3072000" y="1331938"/>
            <a:ext cx="3000000" cy="569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500">
                <a:solidFill>
                  <a:schemeClr val="dk1"/>
                </a:solidFill>
                <a:latin typeface="Vina Sans"/>
                <a:ea typeface="Vina Sans"/>
                <a:cs typeface="Vina Sans"/>
                <a:sym typeface="Vina Sans"/>
              </a:rPr>
              <a:t>Tool:</a:t>
            </a:r>
            <a:endParaRPr>
              <a:solidFill>
                <a:schemeClr val="dk1"/>
              </a:solidFill>
            </a:endParaRPr>
          </a:p>
        </p:txBody>
      </p:sp>
      <p:sp>
        <p:nvSpPr>
          <p:cNvPr id="242" name="Google Shape;242;p27"/>
          <p:cNvSpPr txBox="1"/>
          <p:nvPr/>
        </p:nvSpPr>
        <p:spPr>
          <a:xfrm>
            <a:off x="2856600" y="2518500"/>
            <a:ext cx="3430800" cy="905100"/>
          </a:xfrm>
          <a:prstGeom prst="rect">
            <a:avLst/>
          </a:prstGeom>
          <a:noFill/>
          <a:ln>
            <a:noFill/>
          </a:ln>
        </p:spPr>
        <p:txBody>
          <a:bodyPr spcFirstLastPara="1" wrap="square" lIns="91425" tIns="91425" rIns="91425" bIns="91425" anchor="t" anchorCtr="0">
            <a:spAutoFit/>
          </a:bodyPr>
          <a:lstStyle/>
          <a:p>
            <a:pPr marL="457200" lvl="0" indent="-298450" algn="l" rtl="0">
              <a:lnSpc>
                <a:spcPct val="115000"/>
              </a:lnSpc>
              <a:spcBef>
                <a:spcPts val="1200"/>
              </a:spcBef>
              <a:spcAft>
                <a:spcPts val="0"/>
              </a:spcAft>
              <a:buClr>
                <a:schemeClr val="dk1"/>
              </a:buClr>
              <a:buSzPts val="1100"/>
              <a:buChar char="●"/>
            </a:pPr>
            <a:r>
              <a:rPr lang="en-GB" sz="1000">
                <a:solidFill>
                  <a:schemeClr val="dk1"/>
                </a:solidFill>
                <a:latin typeface="Bricolage Grotesque Medium"/>
                <a:ea typeface="Bricolage Grotesque Medium"/>
                <a:cs typeface="Bricolage Grotesque Medium"/>
                <a:sym typeface="Bricolage Grotesque Medium"/>
              </a:rPr>
              <a:t>Helps you figure out if what you see online is real or fake.</a:t>
            </a:r>
            <a:endParaRPr sz="1000">
              <a:solidFill>
                <a:schemeClr val="dk1"/>
              </a:solidFill>
              <a:latin typeface="Bricolage Grotesque Medium"/>
              <a:ea typeface="Bricolage Grotesque Medium"/>
              <a:cs typeface="Bricolage Grotesque Medium"/>
              <a:sym typeface="Bricolage Grotesque Medium"/>
            </a:endParaRPr>
          </a:p>
          <a:p>
            <a:pPr marL="457200" lvl="0" indent="-298450" algn="l" rtl="0">
              <a:lnSpc>
                <a:spcPct val="115000"/>
              </a:lnSpc>
              <a:spcBef>
                <a:spcPts val="0"/>
              </a:spcBef>
              <a:spcAft>
                <a:spcPts val="0"/>
              </a:spcAft>
              <a:buClr>
                <a:schemeClr val="dk1"/>
              </a:buClr>
              <a:buSzPts val="1100"/>
              <a:buChar char="●"/>
            </a:pPr>
            <a:r>
              <a:rPr lang="en-GB" sz="1000">
                <a:solidFill>
                  <a:schemeClr val="dk1"/>
                </a:solidFill>
                <a:latin typeface="Bricolage Grotesque Medium"/>
                <a:ea typeface="Bricolage Grotesque Medium"/>
                <a:cs typeface="Bricolage Grotesque Medium"/>
                <a:sym typeface="Bricolage Grotesque Medium"/>
              </a:rPr>
              <a:t>Spots made-up facts, impossible ideas, or fake images.</a:t>
            </a:r>
            <a:endParaRPr sz="1000">
              <a:solidFill>
                <a:schemeClr val="dk1"/>
              </a:solidFill>
              <a:latin typeface="Bricolage Grotesque Medium"/>
              <a:ea typeface="Bricolage Grotesque Medium"/>
              <a:cs typeface="Bricolage Grotesque Medium"/>
              <a:sym typeface="Bricolage Grotesque Medium"/>
            </a:endParaRPr>
          </a:p>
        </p:txBody>
      </p:sp>
      <p:sp>
        <p:nvSpPr>
          <p:cNvPr id="243" name="Google Shape;243;p27"/>
          <p:cNvSpPr txBox="1"/>
          <p:nvPr/>
        </p:nvSpPr>
        <p:spPr>
          <a:xfrm>
            <a:off x="3052350" y="3453750"/>
            <a:ext cx="30393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a:solidFill>
                  <a:schemeClr val="dk1"/>
                </a:solidFill>
                <a:latin typeface="Bricolage Grotesque Medium"/>
                <a:ea typeface="Bricolage Grotesque Medium"/>
                <a:cs typeface="Bricolage Grotesque Medium"/>
                <a:sym typeface="Bricolage Grotesque Medium"/>
              </a:rPr>
              <a:t>Use where you’re unsure if it’s real or possible.</a:t>
            </a:r>
            <a:endParaRPr>
              <a:solidFill>
                <a:schemeClr val="dk1"/>
              </a:solidFill>
              <a:latin typeface="Bricolage Grotesque"/>
              <a:ea typeface="Bricolage Grotesque"/>
              <a:cs typeface="Bricolage Grotesque"/>
              <a:sym typeface="Bricolage Grotesque"/>
            </a:endParaRPr>
          </a:p>
        </p:txBody>
      </p:sp>
      <p:sp>
        <p:nvSpPr>
          <p:cNvPr id="244" name="Google Shape;244;p27"/>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28"/>
          <p:cNvSpPr/>
          <p:nvPr/>
        </p:nvSpPr>
        <p:spPr>
          <a:xfrm>
            <a:off x="0" y="0"/>
            <a:ext cx="4572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50" name="Google Shape;250;p28"/>
          <p:cNvSpPr/>
          <p:nvPr/>
        </p:nvSpPr>
        <p:spPr>
          <a:xfrm>
            <a:off x="2272475" y="1098825"/>
            <a:ext cx="2697900" cy="1037700"/>
          </a:xfrm>
          <a:prstGeom prst="rect">
            <a:avLst/>
          </a:prstGeom>
          <a:solidFill>
            <a:schemeClr val="lt1"/>
          </a:solidFill>
          <a:ln>
            <a:noFill/>
          </a:ln>
          <a:effectLst>
            <a:outerShdw blurRad="57150" dist="19050" dir="5400000" algn="bl" rotWithShape="0">
              <a:srgbClr val="000000">
                <a:alpha val="50000"/>
              </a:srgbClr>
            </a:outerShdw>
          </a:effectLst>
        </p:spPr>
        <p:txBody>
          <a:bodyPr spcFirstLastPara="1" wrap="square" lIns="270000" tIns="91425" rIns="91425" bIns="91425" anchor="ctr" anchorCtr="0">
            <a:noAutofit/>
          </a:bodyPr>
          <a:lstStyle/>
          <a:p>
            <a:pPr marL="0" lvl="0" indent="0" algn="l" rtl="0">
              <a:spcBef>
                <a:spcPts val="0"/>
              </a:spcBef>
              <a:spcAft>
                <a:spcPts val="0"/>
              </a:spcAft>
              <a:buNone/>
            </a:pPr>
            <a:r>
              <a:rPr lang="en-GB" sz="1200" i="1">
                <a:latin typeface="Noto Sans Symbols SemiBold"/>
                <a:ea typeface="Noto Sans Symbols SemiBold"/>
                <a:cs typeface="Noto Sans Symbols SemiBold"/>
                <a:sym typeface="Noto Sans Symbols SemiBold"/>
              </a:rPr>
              <a:t>This hack lets you finish all your homework in 10 seconds!</a:t>
            </a:r>
            <a:endParaRPr sz="1200" i="1">
              <a:latin typeface="Noto Sans Symbols SemiBold"/>
              <a:ea typeface="Noto Sans Symbols SemiBold"/>
              <a:cs typeface="Noto Sans Symbols SemiBold"/>
              <a:sym typeface="Noto Sans Symbols SemiBold"/>
            </a:endParaRPr>
          </a:p>
        </p:txBody>
      </p:sp>
      <p:pic>
        <p:nvPicPr>
          <p:cNvPr id="251" name="Google Shape;251;p28" title="Gemini_Generated_Image_70hy9a70hy9a70hy.png"/>
          <p:cNvPicPr preferRelativeResize="0"/>
          <p:nvPr/>
        </p:nvPicPr>
        <p:blipFill rotWithShape="1">
          <a:blip r:embed="rId3">
            <a:alphaModFix/>
          </a:blip>
          <a:srcRect l="25879" t="18679" r="24201"/>
          <a:stretch/>
        </p:blipFill>
        <p:spPr>
          <a:xfrm>
            <a:off x="153325" y="448988"/>
            <a:ext cx="2288952" cy="2081074"/>
          </a:xfrm>
          <a:prstGeom prst="rect">
            <a:avLst/>
          </a:prstGeom>
          <a:noFill/>
          <a:ln>
            <a:noFill/>
          </a:ln>
          <a:effectLst>
            <a:outerShdw blurRad="57150" dist="19050" dir="5400000" algn="bl" rotWithShape="0">
              <a:srgbClr val="000000">
                <a:alpha val="50000"/>
              </a:srgbClr>
            </a:outerShdw>
          </a:effectLst>
        </p:spPr>
      </p:pic>
      <p:pic>
        <p:nvPicPr>
          <p:cNvPr id="252" name="Google Shape;252;p28" title="PrimeMInister.png"/>
          <p:cNvPicPr preferRelativeResize="0"/>
          <p:nvPr/>
        </p:nvPicPr>
        <p:blipFill>
          <a:blip r:embed="rId4">
            <a:alphaModFix/>
          </a:blip>
          <a:stretch>
            <a:fillRect/>
          </a:stretch>
        </p:blipFill>
        <p:spPr>
          <a:xfrm>
            <a:off x="465697" y="2443987"/>
            <a:ext cx="4626599" cy="2699525"/>
          </a:xfrm>
          <a:prstGeom prst="rect">
            <a:avLst/>
          </a:prstGeom>
          <a:noFill/>
          <a:ln>
            <a:noFill/>
          </a:ln>
          <a:effectLst>
            <a:outerShdw blurRad="57150" dist="19050" dir="5400000" algn="bl" rotWithShape="0">
              <a:srgbClr val="000000">
                <a:alpha val="50000"/>
              </a:srgbClr>
            </a:outerShdw>
          </a:effectLst>
        </p:spPr>
      </p:pic>
      <p:sp>
        <p:nvSpPr>
          <p:cNvPr id="253" name="Google Shape;253;p28"/>
          <p:cNvSpPr/>
          <p:nvPr/>
        </p:nvSpPr>
        <p:spPr>
          <a:xfrm>
            <a:off x="5678250" y="844450"/>
            <a:ext cx="3044100" cy="863400"/>
          </a:xfrm>
          <a:prstGeom prst="rect">
            <a:avLst/>
          </a:prstGeom>
          <a:solidFill>
            <a:schemeClr val="lt1"/>
          </a:solidFill>
          <a:ln w="9525" cap="flat" cmpd="sng">
            <a:solidFill>
              <a:srgbClr val="000000"/>
            </a:solidFill>
            <a:prstDash val="solid"/>
            <a:round/>
            <a:headEnd type="none" w="sm" len="sm"/>
            <a:tailEnd type="none" w="sm" len="sm"/>
          </a:ln>
          <a:effectLst>
            <a:outerShdw dist="76200" dir="3180000" algn="bl" rotWithShape="0">
              <a:srgbClr val="000000">
                <a:alpha val="70000"/>
              </a:srgbClr>
            </a:outerShdw>
          </a:effectLst>
        </p:spPr>
        <p:txBody>
          <a:bodyPr spcFirstLastPara="1" wrap="square" lIns="288000" tIns="91425" rIns="91425" bIns="91425" anchor="ctr" anchorCtr="0">
            <a:noAutofit/>
          </a:bodyPr>
          <a:lstStyle/>
          <a:p>
            <a:pPr marL="0" lvl="0" indent="0" algn="l" rtl="0">
              <a:spcBef>
                <a:spcPts val="0"/>
              </a:spcBef>
              <a:spcAft>
                <a:spcPts val="0"/>
              </a:spcAft>
              <a:buNone/>
            </a:pPr>
            <a:r>
              <a:rPr lang="en-GB" sz="1200">
                <a:latin typeface="Bricolage Grotesque SemiBold"/>
                <a:ea typeface="Bricolage Grotesque SemiBold"/>
                <a:cs typeface="Bricolage Grotesque SemiBold"/>
                <a:sym typeface="Bricolage Grotesque SemiBold"/>
              </a:rPr>
              <a:t>Tool: Reality Check</a:t>
            </a:r>
            <a:br>
              <a:rPr lang="en-GB" sz="1200">
                <a:latin typeface="Bricolage Grotesque SemiBold"/>
                <a:ea typeface="Bricolage Grotesque SemiBold"/>
                <a:cs typeface="Bricolage Grotesque SemiBold"/>
                <a:sym typeface="Bricolage Grotesque SemiBold"/>
              </a:rPr>
            </a:br>
            <a:r>
              <a:rPr lang="en-GB" sz="1200">
                <a:latin typeface="Bricolage Grotesque Medium"/>
                <a:ea typeface="Bricolage Grotesque Medium"/>
                <a:cs typeface="Bricolage Grotesque Medium"/>
                <a:sym typeface="Bricolage Grotesque Medium"/>
              </a:rPr>
              <a:t>Use where you’re unsure if it’s real or possible.</a:t>
            </a:r>
            <a:endParaRPr sz="1200">
              <a:latin typeface="Bricolage Grotesque Medium"/>
              <a:ea typeface="Bricolage Grotesque Medium"/>
              <a:cs typeface="Bricolage Grotesque Medium"/>
              <a:sym typeface="Bricolage Grotesque Medium"/>
            </a:endParaRPr>
          </a:p>
        </p:txBody>
      </p:sp>
      <p:pic>
        <p:nvPicPr>
          <p:cNvPr id="254" name="Google Shape;254;p28" title="Group 466.png"/>
          <p:cNvPicPr preferRelativeResize="0"/>
          <p:nvPr/>
        </p:nvPicPr>
        <p:blipFill rotWithShape="1">
          <a:blip r:embed="rId5">
            <a:alphaModFix/>
          </a:blip>
          <a:srcRect/>
          <a:stretch/>
        </p:blipFill>
        <p:spPr>
          <a:xfrm>
            <a:off x="4970367" y="844442"/>
            <a:ext cx="925402" cy="931850"/>
          </a:xfrm>
          <a:prstGeom prst="rect">
            <a:avLst/>
          </a:prstGeom>
          <a:noFill/>
          <a:ln>
            <a:noFill/>
          </a:ln>
        </p:spPr>
      </p:pic>
      <p:sp>
        <p:nvSpPr>
          <p:cNvPr id="255" name="Google Shape;255;p28"/>
          <p:cNvSpPr/>
          <p:nvPr/>
        </p:nvSpPr>
        <p:spPr>
          <a:xfrm>
            <a:off x="4994850" y="1983500"/>
            <a:ext cx="3727500" cy="1807500"/>
          </a:xfrm>
          <a:prstGeom prst="wedgeRoundRectCallout">
            <a:avLst>
              <a:gd name="adj1" fmla="val -2529"/>
              <a:gd name="adj2" fmla="val 65673"/>
              <a:gd name="adj3" fmla="val 0"/>
            </a:avLst>
          </a:prstGeom>
          <a:solidFill>
            <a:srgbClr val="FFC400"/>
          </a:solidFill>
          <a:ln w="76200" cap="flat" cmpd="sng">
            <a:solidFill>
              <a:srgbClr val="862B90"/>
            </a:solidFill>
            <a:prstDash val="solid"/>
            <a:round/>
            <a:headEnd type="none" w="sm" len="sm"/>
            <a:tailEnd type="none" w="sm" len="sm"/>
          </a:ln>
          <a:effectLst>
            <a:outerShdw dist="114300" dir="2640000" algn="bl" rotWithShape="0">
              <a:schemeClr val="dk1"/>
            </a:outerShdw>
          </a:effectLst>
        </p:spPr>
        <p:txBody>
          <a:bodyPr spcFirstLastPara="1" wrap="square" lIns="180000" tIns="180000" rIns="180000" bIns="180000" anchor="ctr" anchorCtr="0">
            <a:noAutofit/>
          </a:bodyPr>
          <a:lstStyle/>
          <a:p>
            <a:pPr marL="0" lvl="0" indent="0" algn="l" rtl="0">
              <a:spcBef>
                <a:spcPts val="0"/>
              </a:spcBef>
              <a:spcAft>
                <a:spcPts val="0"/>
              </a:spcAft>
              <a:buNone/>
            </a:pPr>
            <a:r>
              <a:rPr lang="en-GB" sz="1300">
                <a:solidFill>
                  <a:schemeClr val="dk1"/>
                </a:solidFill>
                <a:latin typeface="Bricolage Grotesque Medium"/>
                <a:ea typeface="Bricolage Grotesque Medium"/>
                <a:cs typeface="Bricolage Grotesque Medium"/>
                <a:sym typeface="Bricolage Grotesque Medium"/>
              </a:rPr>
              <a:t>What parts of these images or video seem unusual or unlikely, and why might someone create something that looks real but is not?</a:t>
            </a:r>
            <a:endParaRPr sz="1300">
              <a:solidFill>
                <a:schemeClr val="dk1"/>
              </a:solidFill>
              <a:latin typeface="Bricolage Grotesque Medium"/>
              <a:ea typeface="Bricolage Grotesque Medium"/>
              <a:cs typeface="Bricolage Grotesque Medium"/>
              <a:sym typeface="Bricolage Grotesque Medium"/>
            </a:endParaRPr>
          </a:p>
        </p:txBody>
      </p:sp>
      <p:pic>
        <p:nvPicPr>
          <p:cNvPr id="256" name="Google Shape;256;p28" title="fry 01.png"/>
          <p:cNvPicPr preferRelativeResize="0"/>
          <p:nvPr/>
        </p:nvPicPr>
        <p:blipFill>
          <a:blip r:embed="rId6">
            <a:alphaModFix/>
          </a:blip>
          <a:stretch>
            <a:fillRect/>
          </a:stretch>
        </p:blipFill>
        <p:spPr>
          <a:xfrm>
            <a:off x="6608875" y="3139599"/>
            <a:ext cx="3000003" cy="2003901"/>
          </a:xfrm>
          <a:prstGeom prst="rect">
            <a:avLst/>
          </a:prstGeom>
          <a:noFill/>
          <a:ln>
            <a:noFill/>
          </a:ln>
        </p:spPr>
      </p:pic>
      <p:sp>
        <p:nvSpPr>
          <p:cNvPr id="257" name="Google Shape;257;p28"/>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29"/>
          <p:cNvSpPr txBox="1"/>
          <p:nvPr/>
        </p:nvSpPr>
        <p:spPr>
          <a:xfrm>
            <a:off x="378000" y="378000"/>
            <a:ext cx="3108900" cy="15798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GB" sz="2000" b="1">
                <a:solidFill>
                  <a:srgbClr val="FFFFFF"/>
                </a:solidFill>
                <a:latin typeface="Nunito"/>
                <a:ea typeface="Nunito"/>
                <a:cs typeface="Nunito"/>
                <a:sym typeface="Nunito"/>
              </a:rPr>
              <a:t>Complete Worksheet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b="1">
                <a:solidFill>
                  <a:srgbClr val="FFFFFF"/>
                </a:solidFill>
                <a:latin typeface="Nunito"/>
                <a:ea typeface="Nunito"/>
                <a:cs typeface="Nunito"/>
                <a:sym typeface="Nunito"/>
              </a:rPr>
              <a:t>Activity 1</a:t>
            </a:r>
            <a:br>
              <a:rPr lang="en-GB">
                <a:solidFill>
                  <a:srgbClr val="FFFFFF"/>
                </a:solidFill>
                <a:latin typeface="Nunito"/>
                <a:ea typeface="Nunito"/>
                <a:cs typeface="Nunito"/>
                <a:sym typeface="Nunito"/>
              </a:rPr>
            </a:br>
            <a:r>
              <a:rPr lang="en-GB">
                <a:solidFill>
                  <a:srgbClr val="FFFFFF"/>
                </a:solidFill>
                <a:latin typeface="Nunito"/>
                <a:ea typeface="Nunito"/>
                <a:cs typeface="Nunito"/>
                <a:sym typeface="Nunito"/>
              </a:rPr>
              <a:t>Match each detective tool icon to their correct definitions by drawing lines between them.</a:t>
            </a:r>
            <a:endParaRPr>
              <a:solidFill>
                <a:srgbClr val="FFFFFF"/>
              </a:solidFill>
              <a:latin typeface="Nunito"/>
              <a:ea typeface="Nunito"/>
              <a:cs typeface="Nunito"/>
              <a:sym typeface="Nunito"/>
            </a:endParaRPr>
          </a:p>
        </p:txBody>
      </p:sp>
      <p:pic>
        <p:nvPicPr>
          <p:cNvPr id="263" name="Google Shape;263;p29"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264" name="Google Shape;264;p29"/>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17</a:t>
            </a:fld>
            <a:endParaRPr/>
          </a:p>
        </p:txBody>
      </p:sp>
      <p:pic>
        <p:nvPicPr>
          <p:cNvPr id="265" name="Google Shape;265;p29" title="Page 1@2x.png"/>
          <p:cNvPicPr preferRelativeResize="0"/>
          <p:nvPr/>
        </p:nvPicPr>
        <p:blipFill>
          <a:blip r:embed="rId4">
            <a:alphaModFix/>
          </a:blip>
          <a:stretch>
            <a:fillRect/>
          </a:stretch>
        </p:blipFill>
        <p:spPr>
          <a:xfrm rot="-263433">
            <a:off x="4620765" y="322372"/>
            <a:ext cx="3054370" cy="4322331"/>
          </a:xfrm>
          <a:prstGeom prst="rect">
            <a:avLst/>
          </a:prstGeom>
          <a:noFill/>
          <a:ln>
            <a:noFill/>
          </a:ln>
          <a:effectLst>
            <a:outerShdw blurRad="171450" dist="19050" dir="5400000" algn="bl" rotWithShape="0">
              <a:srgbClr val="000000">
                <a:alpha val="50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0"/>
          <p:cNvSpPr/>
          <p:nvPr/>
        </p:nvSpPr>
        <p:spPr>
          <a:xfrm>
            <a:off x="486000" y="2053830"/>
            <a:ext cx="1920300" cy="19596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36000" tIns="180000" rIns="36000" bIns="180000" anchor="b" anchorCtr="0">
            <a:noAutofit/>
          </a:bodyPr>
          <a:lstStyle/>
          <a:p>
            <a:pPr marL="0" lvl="0" indent="0" algn="ctr" rtl="0">
              <a:spcBef>
                <a:spcPts val="0"/>
              </a:spcBef>
              <a:spcAft>
                <a:spcPts val="0"/>
              </a:spcAft>
              <a:buNone/>
            </a:pPr>
            <a:endParaRPr b="1">
              <a:solidFill>
                <a:schemeClr val="dk1"/>
              </a:solidFill>
              <a:latin typeface="Bricolage Grotesque"/>
              <a:ea typeface="Bricolage Grotesque"/>
              <a:cs typeface="Bricolage Grotesque"/>
              <a:sym typeface="Bricolage Grotesque"/>
            </a:endParaRPr>
          </a:p>
          <a:p>
            <a:pPr marL="0" lvl="0" indent="0" algn="ctr" rtl="0">
              <a:spcBef>
                <a:spcPts val="1000"/>
              </a:spcBef>
              <a:spcAft>
                <a:spcPts val="0"/>
              </a:spcAft>
              <a:buNone/>
            </a:pPr>
            <a:r>
              <a:rPr lang="en-GB" b="1">
                <a:solidFill>
                  <a:schemeClr val="dk1"/>
                </a:solidFill>
                <a:latin typeface="Bricolage Grotesque"/>
                <a:ea typeface="Bricolage Grotesque"/>
                <a:cs typeface="Bricolage Grotesque"/>
                <a:sym typeface="Bricolage Grotesque"/>
              </a:rPr>
              <a:t>Word Weasel</a:t>
            </a:r>
            <a:endParaRPr b="1">
              <a:solidFill>
                <a:schemeClr val="dk1"/>
              </a:solidFill>
              <a:latin typeface="Bricolage Grotesque"/>
              <a:ea typeface="Bricolage Grotesque"/>
              <a:cs typeface="Bricolage Grotesque"/>
              <a:sym typeface="Bricolage Grotesque"/>
            </a:endParaRPr>
          </a:p>
          <a:p>
            <a:pPr marL="0" lvl="0" indent="0" algn="ctr" rtl="0">
              <a:spcBef>
                <a:spcPts val="600"/>
              </a:spcBef>
              <a:spcAft>
                <a:spcPts val="0"/>
              </a:spcAft>
              <a:buNone/>
            </a:pPr>
            <a:r>
              <a:rPr lang="en-GB">
                <a:solidFill>
                  <a:schemeClr val="dk1"/>
                </a:solidFill>
                <a:latin typeface="Bricolage Grotesque Medium"/>
                <a:ea typeface="Bricolage Grotesque Medium"/>
                <a:cs typeface="Bricolage Grotesque Medium"/>
                <a:sym typeface="Bricolage Grotesque Medium"/>
              </a:rPr>
              <a:t>Make “W” with</a:t>
            </a:r>
            <a:br>
              <a:rPr lang="en-GB">
                <a:solidFill>
                  <a:schemeClr val="dk1"/>
                </a:solidFill>
                <a:latin typeface="Bricolage Grotesque Medium"/>
                <a:ea typeface="Bricolage Grotesque Medium"/>
                <a:cs typeface="Bricolage Grotesque Medium"/>
                <a:sym typeface="Bricolage Grotesque Medium"/>
              </a:rPr>
            </a:br>
            <a:r>
              <a:rPr lang="en-GB">
                <a:solidFill>
                  <a:schemeClr val="dk1"/>
                </a:solidFill>
                <a:latin typeface="Bricolage Grotesque Medium"/>
                <a:ea typeface="Bricolage Grotesque Medium"/>
                <a:cs typeface="Bricolage Grotesque Medium"/>
                <a:sym typeface="Bricolage Grotesque Medium"/>
              </a:rPr>
              <a:t>your fingers.</a:t>
            </a:r>
            <a:endParaRPr>
              <a:latin typeface="Bricolage Grotesque Medium"/>
              <a:ea typeface="Bricolage Grotesque Medium"/>
              <a:cs typeface="Bricolage Grotesque Medium"/>
              <a:sym typeface="Bricolage Grotesque Medium"/>
            </a:endParaRPr>
          </a:p>
        </p:txBody>
      </p:sp>
      <p:sp>
        <p:nvSpPr>
          <p:cNvPr id="271" name="Google Shape;271;p30"/>
          <p:cNvSpPr/>
          <p:nvPr/>
        </p:nvSpPr>
        <p:spPr>
          <a:xfrm>
            <a:off x="2596475" y="2053830"/>
            <a:ext cx="1920300" cy="19596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36000" tIns="180000" rIns="36000" bIns="180000" anchor="b" anchorCtr="0">
            <a:noAutofit/>
          </a:bodyPr>
          <a:lstStyle/>
          <a:p>
            <a:pPr marL="0" lvl="0" indent="0" algn="ctr" rtl="0">
              <a:spcBef>
                <a:spcPts val="0"/>
              </a:spcBef>
              <a:spcAft>
                <a:spcPts val="0"/>
              </a:spcAft>
              <a:buNone/>
            </a:pPr>
            <a:endParaRPr b="1">
              <a:solidFill>
                <a:schemeClr val="dk1"/>
              </a:solidFill>
              <a:latin typeface="Bricolage Grotesque"/>
              <a:ea typeface="Bricolage Grotesque"/>
              <a:cs typeface="Bricolage Grotesque"/>
              <a:sym typeface="Bricolage Grotesque"/>
            </a:endParaRPr>
          </a:p>
          <a:p>
            <a:pPr marL="0" lvl="0" indent="0" algn="ctr" rtl="0">
              <a:spcBef>
                <a:spcPts val="1000"/>
              </a:spcBef>
              <a:spcAft>
                <a:spcPts val="0"/>
              </a:spcAft>
              <a:buNone/>
            </a:pPr>
            <a:r>
              <a:rPr lang="en-GB" b="1">
                <a:solidFill>
                  <a:schemeClr val="dk1"/>
                </a:solidFill>
                <a:latin typeface="Bricolage Grotesque"/>
                <a:ea typeface="Bricolage Grotesque"/>
                <a:cs typeface="Bricolage Grotesque"/>
                <a:sym typeface="Bricolage Grotesque"/>
              </a:rPr>
              <a:t>Ad Alarm</a:t>
            </a:r>
            <a:endParaRPr b="1">
              <a:solidFill>
                <a:schemeClr val="dk1"/>
              </a:solidFill>
              <a:latin typeface="Bricolage Grotesque"/>
              <a:ea typeface="Bricolage Grotesque"/>
              <a:cs typeface="Bricolage Grotesque"/>
              <a:sym typeface="Bricolage Grotesque"/>
            </a:endParaRPr>
          </a:p>
          <a:p>
            <a:pPr marL="0" lvl="0" indent="0" algn="ctr" rtl="0">
              <a:spcBef>
                <a:spcPts val="600"/>
              </a:spcBef>
              <a:spcAft>
                <a:spcPts val="0"/>
              </a:spcAft>
              <a:buNone/>
            </a:pPr>
            <a:r>
              <a:rPr lang="en-GB">
                <a:solidFill>
                  <a:schemeClr val="dk1"/>
                </a:solidFill>
                <a:latin typeface="Bricolage Grotesque Medium"/>
                <a:ea typeface="Bricolage Grotesque Medium"/>
                <a:cs typeface="Bricolage Grotesque Medium"/>
                <a:sym typeface="Bricolage Grotesque Medium"/>
              </a:rPr>
              <a:t>Pretend to press</a:t>
            </a:r>
            <a:br>
              <a:rPr lang="en-GB">
                <a:solidFill>
                  <a:schemeClr val="dk1"/>
                </a:solidFill>
                <a:latin typeface="Bricolage Grotesque Medium"/>
                <a:ea typeface="Bricolage Grotesque Medium"/>
                <a:cs typeface="Bricolage Grotesque Medium"/>
                <a:sym typeface="Bricolage Grotesque Medium"/>
              </a:rPr>
            </a:br>
            <a:r>
              <a:rPr lang="en-GB">
                <a:solidFill>
                  <a:schemeClr val="dk1"/>
                </a:solidFill>
                <a:latin typeface="Bricolage Grotesque Medium"/>
                <a:ea typeface="Bricolage Grotesque Medium"/>
                <a:cs typeface="Bricolage Grotesque Medium"/>
                <a:sym typeface="Bricolage Grotesque Medium"/>
              </a:rPr>
              <a:t>a buzzer.</a:t>
            </a:r>
            <a:endParaRPr>
              <a:latin typeface="Bricolage Grotesque Medium"/>
              <a:ea typeface="Bricolage Grotesque Medium"/>
              <a:cs typeface="Bricolage Grotesque Medium"/>
              <a:sym typeface="Bricolage Grotesque Medium"/>
            </a:endParaRPr>
          </a:p>
        </p:txBody>
      </p:sp>
      <p:sp>
        <p:nvSpPr>
          <p:cNvPr id="272" name="Google Shape;272;p30"/>
          <p:cNvSpPr/>
          <p:nvPr/>
        </p:nvSpPr>
        <p:spPr>
          <a:xfrm>
            <a:off x="4706950" y="2053830"/>
            <a:ext cx="1920300" cy="19596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36000" tIns="180000" rIns="36000" bIns="180000" anchor="b" anchorCtr="0">
            <a:noAutofit/>
          </a:bodyPr>
          <a:lstStyle/>
          <a:p>
            <a:pPr marL="0" lvl="0" indent="0" algn="ctr" rtl="0">
              <a:spcBef>
                <a:spcPts val="0"/>
              </a:spcBef>
              <a:spcAft>
                <a:spcPts val="0"/>
              </a:spcAft>
              <a:buNone/>
            </a:pPr>
            <a:endParaRPr b="1">
              <a:solidFill>
                <a:schemeClr val="dk1"/>
              </a:solidFill>
              <a:latin typeface="Bricolage Grotesque"/>
              <a:ea typeface="Bricolage Grotesque"/>
              <a:cs typeface="Bricolage Grotesque"/>
              <a:sym typeface="Bricolage Grotesque"/>
            </a:endParaRPr>
          </a:p>
          <a:p>
            <a:pPr marL="0" lvl="0" indent="0" algn="ctr" rtl="0">
              <a:spcBef>
                <a:spcPts val="1000"/>
              </a:spcBef>
              <a:spcAft>
                <a:spcPts val="0"/>
              </a:spcAft>
              <a:buNone/>
            </a:pPr>
            <a:r>
              <a:rPr lang="en-GB" b="1">
                <a:solidFill>
                  <a:schemeClr val="dk1"/>
                </a:solidFill>
                <a:latin typeface="Bricolage Grotesque"/>
                <a:ea typeface="Bricolage Grotesque"/>
                <a:cs typeface="Bricolage Grotesque"/>
                <a:sym typeface="Bricolage Grotesque"/>
              </a:rPr>
              <a:t>Source Scanner</a:t>
            </a:r>
            <a:endParaRPr b="1">
              <a:solidFill>
                <a:schemeClr val="dk1"/>
              </a:solidFill>
              <a:latin typeface="Bricolage Grotesque"/>
              <a:ea typeface="Bricolage Grotesque"/>
              <a:cs typeface="Bricolage Grotesque"/>
              <a:sym typeface="Bricolage Grotesque"/>
            </a:endParaRPr>
          </a:p>
          <a:p>
            <a:pPr marL="0" lvl="0" indent="0" algn="ctr" rtl="0">
              <a:spcBef>
                <a:spcPts val="600"/>
              </a:spcBef>
              <a:spcAft>
                <a:spcPts val="0"/>
              </a:spcAft>
              <a:buNone/>
            </a:pPr>
            <a:r>
              <a:rPr lang="en-GB">
                <a:solidFill>
                  <a:schemeClr val="dk1"/>
                </a:solidFill>
                <a:latin typeface="Bricolage Grotesque Medium"/>
                <a:ea typeface="Bricolage Grotesque Medium"/>
                <a:cs typeface="Bricolage Grotesque Medium"/>
                <a:sym typeface="Bricolage Grotesque Medium"/>
              </a:rPr>
              <a:t>Look through pretend binoculars.</a:t>
            </a:r>
            <a:endParaRPr>
              <a:latin typeface="Bricolage Grotesque Medium"/>
              <a:ea typeface="Bricolage Grotesque Medium"/>
              <a:cs typeface="Bricolage Grotesque Medium"/>
              <a:sym typeface="Bricolage Grotesque Medium"/>
            </a:endParaRPr>
          </a:p>
        </p:txBody>
      </p:sp>
      <p:sp>
        <p:nvSpPr>
          <p:cNvPr id="273" name="Google Shape;273;p30"/>
          <p:cNvSpPr/>
          <p:nvPr/>
        </p:nvSpPr>
        <p:spPr>
          <a:xfrm>
            <a:off x="6817425" y="2053830"/>
            <a:ext cx="1920300" cy="1959600"/>
          </a:xfrm>
          <a:prstGeom prst="roundRect">
            <a:avLst>
              <a:gd name="adj" fmla="val 16667"/>
            </a:avLst>
          </a:prstGeom>
          <a:solidFill>
            <a:srgbClr val="FFC400"/>
          </a:solidFill>
          <a:ln w="76200" cap="flat" cmpd="sng">
            <a:solidFill>
              <a:srgbClr val="862B90"/>
            </a:solidFill>
            <a:prstDash val="solid"/>
            <a:round/>
            <a:headEnd type="none" w="sm" len="sm"/>
            <a:tailEnd type="none" w="sm" len="sm"/>
          </a:ln>
        </p:spPr>
        <p:txBody>
          <a:bodyPr spcFirstLastPara="1" wrap="square" lIns="36000" tIns="180000" rIns="36000" bIns="180000" anchor="b" anchorCtr="0">
            <a:noAutofit/>
          </a:bodyPr>
          <a:lstStyle/>
          <a:p>
            <a:pPr marL="0" lvl="0" indent="0" algn="ctr" rtl="0">
              <a:spcBef>
                <a:spcPts val="0"/>
              </a:spcBef>
              <a:spcAft>
                <a:spcPts val="0"/>
              </a:spcAft>
              <a:buNone/>
            </a:pPr>
            <a:endParaRPr b="1">
              <a:solidFill>
                <a:schemeClr val="dk1"/>
              </a:solidFill>
              <a:latin typeface="Bricolage Grotesque"/>
              <a:ea typeface="Bricolage Grotesque"/>
              <a:cs typeface="Bricolage Grotesque"/>
              <a:sym typeface="Bricolage Grotesque"/>
            </a:endParaRPr>
          </a:p>
          <a:p>
            <a:pPr marL="0" lvl="0" indent="0" algn="ctr" rtl="0">
              <a:spcBef>
                <a:spcPts val="1000"/>
              </a:spcBef>
              <a:spcAft>
                <a:spcPts val="0"/>
              </a:spcAft>
              <a:buNone/>
            </a:pPr>
            <a:r>
              <a:rPr lang="en-GB" b="1">
                <a:solidFill>
                  <a:schemeClr val="dk1"/>
                </a:solidFill>
                <a:latin typeface="Bricolage Grotesque"/>
                <a:ea typeface="Bricolage Grotesque"/>
                <a:cs typeface="Bricolage Grotesque"/>
                <a:sym typeface="Bricolage Grotesque"/>
              </a:rPr>
              <a:t>Reality Check</a:t>
            </a:r>
            <a:endParaRPr b="1">
              <a:solidFill>
                <a:schemeClr val="dk1"/>
              </a:solidFill>
              <a:latin typeface="Bricolage Grotesque"/>
              <a:ea typeface="Bricolage Grotesque"/>
              <a:cs typeface="Bricolage Grotesque"/>
              <a:sym typeface="Bricolage Grotesque"/>
            </a:endParaRPr>
          </a:p>
          <a:p>
            <a:pPr marL="0" lvl="0" indent="0" algn="ctr" rtl="0">
              <a:spcBef>
                <a:spcPts val="600"/>
              </a:spcBef>
              <a:spcAft>
                <a:spcPts val="0"/>
              </a:spcAft>
              <a:buNone/>
            </a:pPr>
            <a:r>
              <a:rPr lang="en-GB">
                <a:solidFill>
                  <a:schemeClr val="dk1"/>
                </a:solidFill>
                <a:latin typeface="Bricolage Grotesque Medium"/>
                <a:ea typeface="Bricolage Grotesque Medium"/>
                <a:cs typeface="Bricolage Grotesque Medium"/>
                <a:sym typeface="Bricolage Grotesque Medium"/>
              </a:rPr>
              <a:t>Make an “X”</a:t>
            </a:r>
            <a:br>
              <a:rPr lang="en-GB">
                <a:solidFill>
                  <a:schemeClr val="dk1"/>
                </a:solidFill>
                <a:latin typeface="Bricolage Grotesque Medium"/>
                <a:ea typeface="Bricolage Grotesque Medium"/>
                <a:cs typeface="Bricolage Grotesque Medium"/>
                <a:sym typeface="Bricolage Grotesque Medium"/>
              </a:rPr>
            </a:br>
            <a:r>
              <a:rPr lang="en-GB">
                <a:solidFill>
                  <a:schemeClr val="dk1"/>
                </a:solidFill>
                <a:latin typeface="Bricolage Grotesque Medium"/>
                <a:ea typeface="Bricolage Grotesque Medium"/>
                <a:cs typeface="Bricolage Grotesque Medium"/>
                <a:sym typeface="Bricolage Grotesque Medium"/>
              </a:rPr>
              <a:t>with your arms.</a:t>
            </a:r>
            <a:endParaRPr>
              <a:latin typeface="Bricolage Grotesque Medium"/>
              <a:ea typeface="Bricolage Grotesque Medium"/>
              <a:cs typeface="Bricolage Grotesque Medium"/>
              <a:sym typeface="Bricolage Grotesque Medium"/>
            </a:endParaRPr>
          </a:p>
        </p:txBody>
      </p:sp>
      <p:sp>
        <p:nvSpPr>
          <p:cNvPr id="274" name="Google Shape;274;p30"/>
          <p:cNvSpPr txBox="1"/>
          <p:nvPr/>
        </p:nvSpPr>
        <p:spPr>
          <a:xfrm>
            <a:off x="1377225" y="263300"/>
            <a:ext cx="6442500" cy="1332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FFFFFF"/>
                </a:solidFill>
                <a:latin typeface="Nunito"/>
                <a:ea typeface="Nunito"/>
                <a:cs typeface="Nunito"/>
                <a:sym typeface="Nunito"/>
              </a:rPr>
              <a:t>Detective Tool Quick Challenge</a:t>
            </a:r>
            <a:endParaRPr sz="2000" b="1">
              <a:solidFill>
                <a:srgbClr val="FFFFFF"/>
              </a:solidFill>
              <a:latin typeface="Nunito"/>
              <a:ea typeface="Nunito"/>
              <a:cs typeface="Nunito"/>
              <a:sym typeface="Nunito"/>
            </a:endParaRPr>
          </a:p>
          <a:p>
            <a:pPr marL="0" lvl="0" indent="0" algn="ctr"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On the next slide you will see a mystery post. Your job as detectives is to show me what tool you would use to spot the fake, tricks or sneaky content. We will use the hand signals below to show what tool we would use.</a:t>
            </a:r>
            <a:endParaRPr>
              <a:solidFill>
                <a:srgbClr val="FFFFFF"/>
              </a:solidFill>
              <a:latin typeface="Nunito Medium"/>
              <a:ea typeface="Nunito Medium"/>
              <a:cs typeface="Nunito Medium"/>
              <a:sym typeface="Nunito Medium"/>
            </a:endParaRPr>
          </a:p>
        </p:txBody>
      </p:sp>
      <p:sp>
        <p:nvSpPr>
          <p:cNvPr id="275" name="Google Shape;275;p30"/>
          <p:cNvSpPr txBox="1"/>
          <p:nvPr/>
        </p:nvSpPr>
        <p:spPr>
          <a:xfrm>
            <a:off x="2248200" y="4203082"/>
            <a:ext cx="4647600" cy="648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GB">
                <a:solidFill>
                  <a:srgbClr val="FFFFFF"/>
                </a:solidFill>
                <a:latin typeface="Nunito Medium"/>
                <a:ea typeface="Nunito Medium"/>
                <a:cs typeface="Nunito Medium"/>
                <a:sym typeface="Nunito Medium"/>
              </a:rPr>
              <a:t>Remember to think about who has made the content and why they have made the content. Good luck!</a:t>
            </a:r>
            <a:endParaRPr>
              <a:solidFill>
                <a:srgbClr val="FFFFFF"/>
              </a:solidFill>
              <a:latin typeface="Nunito Medium"/>
              <a:ea typeface="Nunito Medium"/>
              <a:cs typeface="Nunito Medium"/>
              <a:sym typeface="Nunito Medium"/>
            </a:endParaRPr>
          </a:p>
        </p:txBody>
      </p:sp>
      <p:pic>
        <p:nvPicPr>
          <p:cNvPr id="276" name="Google Shape;276;p30" title="Group 490.png"/>
          <p:cNvPicPr preferRelativeResize="0"/>
          <p:nvPr/>
        </p:nvPicPr>
        <p:blipFill rotWithShape="1">
          <a:blip r:embed="rId3">
            <a:alphaModFix/>
          </a:blip>
          <a:srcRect/>
          <a:stretch/>
        </p:blipFill>
        <p:spPr>
          <a:xfrm>
            <a:off x="3060790" y="1726593"/>
            <a:ext cx="991670" cy="1093063"/>
          </a:xfrm>
          <a:prstGeom prst="rect">
            <a:avLst/>
          </a:prstGeom>
          <a:noFill/>
          <a:ln>
            <a:noFill/>
          </a:ln>
        </p:spPr>
      </p:pic>
      <p:pic>
        <p:nvPicPr>
          <p:cNvPr id="277" name="Google Shape;277;p30" title="Group 491.png"/>
          <p:cNvPicPr preferRelativeResize="0"/>
          <p:nvPr/>
        </p:nvPicPr>
        <p:blipFill>
          <a:blip r:embed="rId4">
            <a:alphaModFix/>
          </a:blip>
          <a:stretch>
            <a:fillRect/>
          </a:stretch>
        </p:blipFill>
        <p:spPr>
          <a:xfrm>
            <a:off x="7281740" y="1726593"/>
            <a:ext cx="991670" cy="1093063"/>
          </a:xfrm>
          <a:prstGeom prst="rect">
            <a:avLst/>
          </a:prstGeom>
          <a:noFill/>
          <a:ln>
            <a:noFill/>
          </a:ln>
        </p:spPr>
      </p:pic>
      <p:pic>
        <p:nvPicPr>
          <p:cNvPr id="278" name="Google Shape;278;p30" title="Group 492.png"/>
          <p:cNvPicPr preferRelativeResize="0"/>
          <p:nvPr/>
        </p:nvPicPr>
        <p:blipFill>
          <a:blip r:embed="rId5">
            <a:alphaModFix/>
          </a:blip>
          <a:stretch>
            <a:fillRect/>
          </a:stretch>
        </p:blipFill>
        <p:spPr>
          <a:xfrm>
            <a:off x="5171265" y="1726593"/>
            <a:ext cx="991670" cy="1093063"/>
          </a:xfrm>
          <a:prstGeom prst="rect">
            <a:avLst/>
          </a:prstGeom>
          <a:noFill/>
          <a:ln>
            <a:noFill/>
          </a:ln>
        </p:spPr>
      </p:pic>
      <p:pic>
        <p:nvPicPr>
          <p:cNvPr id="279" name="Google Shape;279;p30" title="Group 493.png"/>
          <p:cNvPicPr preferRelativeResize="0"/>
          <p:nvPr/>
        </p:nvPicPr>
        <p:blipFill>
          <a:blip r:embed="rId6">
            <a:alphaModFix/>
          </a:blip>
          <a:stretch>
            <a:fillRect/>
          </a:stretch>
        </p:blipFill>
        <p:spPr>
          <a:xfrm>
            <a:off x="951552" y="1726593"/>
            <a:ext cx="989197" cy="1093063"/>
          </a:xfrm>
          <a:prstGeom prst="rect">
            <a:avLst/>
          </a:prstGeom>
          <a:noFill/>
          <a:ln>
            <a:noFill/>
          </a:ln>
        </p:spPr>
      </p:pic>
      <p:pic>
        <p:nvPicPr>
          <p:cNvPr id="280" name="Google Shape;280;p30" title="692d71fc9e9a1e5d1ee80c33_eSmart_AMF_logo 2.png"/>
          <p:cNvPicPr preferRelativeResize="0"/>
          <p:nvPr/>
        </p:nvPicPr>
        <p:blipFill rotWithShape="1">
          <a:blip r:embed="rId7">
            <a:alphaModFix/>
          </a:blip>
          <a:srcRect l="30" r="40"/>
          <a:stretch/>
        </p:blipFill>
        <p:spPr>
          <a:xfrm>
            <a:off x="8415425" y="211800"/>
            <a:ext cx="514675" cy="237200"/>
          </a:xfrm>
          <a:prstGeom prst="rect">
            <a:avLst/>
          </a:prstGeom>
          <a:noFill/>
          <a:ln>
            <a:noFill/>
          </a:ln>
        </p:spPr>
      </p:pic>
      <p:sp>
        <p:nvSpPr>
          <p:cNvPr id="281" name="Google Shape;281;p30"/>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Google Shape;286;p31" title="OriginalPost.png"/>
          <p:cNvPicPr preferRelativeResize="0"/>
          <p:nvPr/>
        </p:nvPicPr>
        <p:blipFill rotWithShape="1">
          <a:blip r:embed="rId3">
            <a:alphaModFix/>
          </a:blip>
          <a:srcRect/>
          <a:stretch/>
        </p:blipFill>
        <p:spPr>
          <a:xfrm>
            <a:off x="152400" y="152400"/>
            <a:ext cx="8602138" cy="4838702"/>
          </a:xfrm>
          <a:prstGeom prst="rect">
            <a:avLst/>
          </a:prstGeom>
          <a:noFill/>
          <a:ln>
            <a:noFill/>
          </a:ln>
        </p:spPr>
      </p:pic>
      <p:sp>
        <p:nvSpPr>
          <p:cNvPr id="287" name="Google Shape;287;p31"/>
          <p:cNvSpPr/>
          <p:nvPr/>
        </p:nvSpPr>
        <p:spPr>
          <a:xfrm>
            <a:off x="450575" y="1990125"/>
            <a:ext cx="1965300" cy="1316100"/>
          </a:xfrm>
          <a:prstGeom prst="wedgeRoundRectCallout">
            <a:avLst>
              <a:gd name="adj1" fmla="val 7607"/>
              <a:gd name="adj2" fmla="val 64425"/>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Bricolage Grotesque Medium"/>
                <a:ea typeface="Bricolage Grotesque Medium"/>
                <a:cs typeface="Bricolage Grotesque Medium"/>
                <a:sym typeface="Bricolage Grotesque Medium"/>
              </a:rPr>
              <a:t>A new product promises to make your brain 100 times faster - but is this real or something else?</a:t>
            </a:r>
            <a:endParaRPr sz="1100">
              <a:latin typeface="Bricolage Grotesque Medium"/>
              <a:ea typeface="Bricolage Grotesque Medium"/>
              <a:cs typeface="Bricolage Grotesque Medium"/>
              <a:sym typeface="Bricolage Grotesque Medium"/>
            </a:endParaRPr>
          </a:p>
        </p:txBody>
      </p:sp>
      <p:pic>
        <p:nvPicPr>
          <p:cNvPr id="288" name="Google Shape;288;p31"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289" name="Google Shape;289;p31" title="detective.png"/>
          <p:cNvPicPr preferRelativeResize="0"/>
          <p:nvPr/>
        </p:nvPicPr>
        <p:blipFill>
          <a:blip r:embed="rId5">
            <a:alphaModFix/>
          </a:blip>
          <a:stretch>
            <a:fillRect/>
          </a:stretch>
        </p:blipFill>
        <p:spPr>
          <a:xfrm>
            <a:off x="-4806" y="3329927"/>
            <a:ext cx="2868345" cy="1838175"/>
          </a:xfrm>
          <a:prstGeom prst="rect">
            <a:avLst/>
          </a:prstGeom>
          <a:noFill/>
          <a:ln>
            <a:noFill/>
          </a:ln>
        </p:spPr>
      </p:pic>
      <p:sp>
        <p:nvSpPr>
          <p:cNvPr id="290" name="Google Shape;290;p31"/>
          <p:cNvSpPr txBox="1"/>
          <p:nvPr/>
        </p:nvSpPr>
        <p:spPr>
          <a:xfrm>
            <a:off x="6583150" y="775300"/>
            <a:ext cx="2171400" cy="3352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Mystery Post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sz="1300" b="1">
                <a:solidFill>
                  <a:srgbClr val="FFFFFF"/>
                </a:solidFill>
                <a:latin typeface="Nunito"/>
                <a:ea typeface="Nunito"/>
                <a:cs typeface="Nunito"/>
                <a:sym typeface="Nunito"/>
              </a:rPr>
              <a:t>This is the post we’ll be looking at in this activity. </a:t>
            </a:r>
            <a:r>
              <a:rPr lang="en-GB" sz="1300" b="1">
                <a:solidFill>
                  <a:schemeClr val="lt1"/>
                </a:solidFill>
                <a:latin typeface="Nunito"/>
                <a:ea typeface="Nunito"/>
                <a:cs typeface="Nunito"/>
                <a:sym typeface="Nunito"/>
              </a:rPr>
              <a:t>You will notice that all 4 detective tools are at play. Over the next few slides, each detective tool will be circled or highlighted separately. As each section is revealed, show me with your hand actions which tool you would use! </a:t>
            </a:r>
            <a:endParaRPr sz="1300" b="1">
              <a:solidFill>
                <a:schemeClr val="lt1"/>
              </a:solidFill>
              <a:latin typeface="Nunito"/>
              <a:ea typeface="Nunito"/>
              <a:cs typeface="Nunito"/>
              <a:sym typeface="Nunito"/>
            </a:endParaRPr>
          </a:p>
        </p:txBody>
      </p:sp>
      <p:sp>
        <p:nvSpPr>
          <p:cNvPr id="291" name="Google Shape;291;p31"/>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62"/>
        <p:cNvGrpSpPr/>
        <p:nvPr/>
      </p:nvGrpSpPr>
      <p:grpSpPr>
        <a:xfrm>
          <a:off x="0" y="0"/>
          <a:ext cx="0" cy="0"/>
          <a:chOff x="0" y="0"/>
          <a:chExt cx="0" cy="0"/>
        </a:xfrm>
      </p:grpSpPr>
      <p:sp>
        <p:nvSpPr>
          <p:cNvPr id="63" name="Google Shape;63;p14"/>
          <p:cNvSpPr txBox="1"/>
          <p:nvPr/>
        </p:nvSpPr>
        <p:spPr>
          <a:xfrm>
            <a:off x="378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2000" b="1">
                <a:solidFill>
                  <a:srgbClr val="2341DD"/>
                </a:solidFill>
                <a:latin typeface="Nunito"/>
                <a:ea typeface="Nunito"/>
                <a:cs typeface="Nunito"/>
                <a:sym typeface="Nunito"/>
              </a:rPr>
              <a:t>Educator tips</a:t>
            </a:r>
            <a:endParaRPr>
              <a:solidFill>
                <a:srgbClr val="2341DD"/>
              </a:solidFill>
              <a:latin typeface="Nunito Medium"/>
              <a:ea typeface="Nunito Medium"/>
              <a:cs typeface="Nunito Medium"/>
              <a:sym typeface="Nunito Medium"/>
            </a:endParaRPr>
          </a:p>
        </p:txBody>
      </p:sp>
      <p:sp>
        <p:nvSpPr>
          <p:cNvPr id="64" name="Google Shape;64;p14"/>
          <p:cNvSpPr/>
          <p:nvPr/>
        </p:nvSpPr>
        <p:spPr>
          <a:xfrm>
            <a:off x="486000" y="1108975"/>
            <a:ext cx="8243100" cy="714300"/>
          </a:xfrm>
          <a:prstGeom prst="roundRect">
            <a:avLst>
              <a:gd name="adj" fmla="val 11550"/>
            </a:avLst>
          </a:prstGeom>
          <a:solidFill>
            <a:schemeClr val="lt2"/>
          </a:solidFill>
          <a:ln>
            <a:noFill/>
          </a:ln>
        </p:spPr>
        <p:txBody>
          <a:bodyPr spcFirstLastPara="1" wrap="square" lIns="180000" tIns="180000" rIns="180000" bIns="180000" anchor="ctr" anchorCtr="0">
            <a:noAutofit/>
          </a:bodyPr>
          <a:lstStyle/>
          <a:p>
            <a:pPr marL="0" lvl="0" indent="0" algn="l" rtl="0">
              <a:spcBef>
                <a:spcPts val="0"/>
              </a:spcBef>
              <a:spcAft>
                <a:spcPts val="0"/>
              </a:spcAft>
              <a:buNone/>
            </a:pPr>
            <a:r>
              <a:rPr lang="en-GB" sz="1200">
                <a:solidFill>
                  <a:schemeClr val="dk1"/>
                </a:solidFill>
                <a:latin typeface="Nunito"/>
                <a:ea typeface="Nunito"/>
                <a:cs typeface="Nunito"/>
                <a:sym typeface="Nunito"/>
              </a:rPr>
              <a:t>The notes section of each slide contains additional discussion prompts to guide you through the lesson.</a:t>
            </a:r>
            <a:endParaRPr sz="1200">
              <a:latin typeface="Nunito"/>
              <a:ea typeface="Nunito"/>
              <a:cs typeface="Nunito"/>
              <a:sym typeface="Nunito"/>
            </a:endParaRPr>
          </a:p>
        </p:txBody>
      </p:sp>
      <p:sp>
        <p:nvSpPr>
          <p:cNvPr id="65" name="Google Shape;65;p14"/>
          <p:cNvSpPr/>
          <p:nvPr/>
        </p:nvSpPr>
        <p:spPr>
          <a:xfrm>
            <a:off x="486000" y="2075250"/>
            <a:ext cx="8243100" cy="2490000"/>
          </a:xfrm>
          <a:prstGeom prst="roundRect">
            <a:avLst>
              <a:gd name="adj" fmla="val 3700"/>
            </a:avLst>
          </a:prstGeom>
          <a:solidFill>
            <a:schemeClr val="lt2"/>
          </a:solidFill>
          <a:ln>
            <a:noFill/>
          </a:ln>
        </p:spPr>
        <p:txBody>
          <a:bodyPr spcFirstLastPara="1" wrap="square" lIns="180000" tIns="180000" rIns="180000" bIns="180000" anchor="ctr" anchorCtr="0">
            <a:noAutofit/>
          </a:bodyPr>
          <a:lstStyle/>
          <a:p>
            <a:pPr marL="0" lvl="0" indent="0" algn="l" rtl="0">
              <a:lnSpc>
                <a:spcPct val="150000"/>
              </a:lnSpc>
              <a:spcBef>
                <a:spcPts val="0"/>
              </a:spcBef>
              <a:spcAft>
                <a:spcPts val="0"/>
              </a:spcAft>
              <a:buNone/>
            </a:pPr>
            <a:r>
              <a:rPr lang="en-GB" sz="1200">
                <a:solidFill>
                  <a:schemeClr val="dk1"/>
                </a:solidFill>
                <a:latin typeface="Nunito"/>
                <a:ea typeface="Nunito"/>
                <a:cs typeface="Nunito"/>
                <a:sym typeface="Nunito"/>
              </a:rPr>
              <a:t>Some resources and activities may prompt a child to remember and potentially share an experience of harm. Make sure you’re familiar with your school's safeguarding policies and procedures so you can confidently report safety and well-being concerns. Prepare students for the session by discussing: their right to be safe and respected; what to do if discussing online safety makes them feel uncomfortable or unsafe; and how to seek help if they feel or have felt unsafe. Further support can be found </a:t>
            </a:r>
            <a:r>
              <a:rPr lang="en-GB" sz="1200" u="sng">
                <a:solidFill>
                  <a:srgbClr val="2341DD"/>
                </a:solidFill>
                <a:latin typeface="Nunito"/>
                <a:ea typeface="Nunito"/>
                <a:cs typeface="Nunito"/>
                <a:sym typeface="Nunito"/>
                <a:hlinkClick r:id="rId3">
                  <a:extLst>
                    <a:ext uri="{A12FA001-AC4F-418D-AE19-62706E023703}">
                      <ahyp:hlinkClr xmlns:ahyp="http://schemas.microsoft.com/office/drawing/2018/hyperlinkcolor" val="tx"/>
                    </a:ext>
                  </a:extLst>
                </a:hlinkClick>
              </a:rPr>
              <a:t>here</a:t>
            </a:r>
            <a:r>
              <a:rPr lang="en-GB" sz="1200">
                <a:solidFill>
                  <a:srgbClr val="2341DD"/>
                </a:solidFill>
                <a:latin typeface="Nunito"/>
                <a:ea typeface="Nunito"/>
                <a:cs typeface="Nunito"/>
                <a:sym typeface="Nunito"/>
              </a:rPr>
              <a:t>.</a:t>
            </a:r>
            <a:endParaRPr sz="1200">
              <a:solidFill>
                <a:srgbClr val="2341DD"/>
              </a:solidFill>
              <a:latin typeface="Nunito"/>
              <a:ea typeface="Nunito"/>
              <a:cs typeface="Nunito"/>
              <a:sym typeface="Nunito"/>
            </a:endParaRPr>
          </a:p>
        </p:txBody>
      </p:sp>
      <p:pic>
        <p:nvPicPr>
          <p:cNvPr id="66" name="Google Shape;66;p14"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67" name="Google Shape;67;p14" title="image001 (1).png"/>
          <p:cNvPicPr preferRelativeResize="0"/>
          <p:nvPr/>
        </p:nvPicPr>
        <p:blipFill>
          <a:blip r:embed="rId5">
            <a:alphaModFix/>
          </a:blip>
          <a:stretch>
            <a:fillRect/>
          </a:stretch>
        </p:blipFill>
        <p:spPr>
          <a:xfrm>
            <a:off x="8119589" y="484775"/>
            <a:ext cx="609500" cy="279050"/>
          </a:xfrm>
          <a:prstGeom prst="rect">
            <a:avLst/>
          </a:prstGeom>
          <a:noFill/>
          <a:ln>
            <a:noFill/>
          </a:ln>
        </p:spPr>
      </p:pic>
      <p:sp>
        <p:nvSpPr>
          <p:cNvPr id="68" name="Google Shape;68;p14"/>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solidFill>
                  <a:schemeClr val="dk2"/>
                </a:solidFill>
              </a:rPr>
              <a:t>2</a:t>
            </a:fld>
            <a:endParaRPr>
              <a:solidFill>
                <a:schemeClr val="dk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32" title="01A.png"/>
          <p:cNvPicPr preferRelativeResize="0"/>
          <p:nvPr/>
        </p:nvPicPr>
        <p:blipFill>
          <a:blip r:embed="rId3">
            <a:alphaModFix/>
          </a:blip>
          <a:stretch>
            <a:fillRect/>
          </a:stretch>
        </p:blipFill>
        <p:spPr>
          <a:xfrm>
            <a:off x="152400" y="152400"/>
            <a:ext cx="8602138" cy="4838702"/>
          </a:xfrm>
          <a:prstGeom prst="rect">
            <a:avLst/>
          </a:prstGeom>
          <a:noFill/>
          <a:ln>
            <a:noFill/>
          </a:ln>
        </p:spPr>
      </p:pic>
      <p:sp>
        <p:nvSpPr>
          <p:cNvPr id="297" name="Google Shape;297;p32"/>
          <p:cNvSpPr/>
          <p:nvPr/>
        </p:nvSpPr>
        <p:spPr>
          <a:xfrm>
            <a:off x="450575" y="2106350"/>
            <a:ext cx="1965300" cy="1200000"/>
          </a:xfrm>
          <a:prstGeom prst="wedgeRoundRectCallout">
            <a:avLst>
              <a:gd name="adj1" fmla="val 7607"/>
              <a:gd name="adj2" fmla="val 64425"/>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Bricolage Grotesque Medium"/>
                <a:ea typeface="Bricolage Grotesque Medium"/>
                <a:cs typeface="Bricolage Grotesque Medium"/>
                <a:sym typeface="Bricolage Grotesque Medium"/>
              </a:rPr>
              <a:t>Which tool should we use?</a:t>
            </a:r>
            <a:endParaRPr sz="1100">
              <a:latin typeface="Bricolage Grotesque Medium"/>
              <a:ea typeface="Bricolage Grotesque Medium"/>
              <a:cs typeface="Bricolage Grotesque Medium"/>
              <a:sym typeface="Bricolage Grotesque Medium"/>
            </a:endParaRPr>
          </a:p>
        </p:txBody>
      </p:sp>
      <p:pic>
        <p:nvPicPr>
          <p:cNvPr id="298" name="Google Shape;298;p32"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299" name="Google Shape;299;p32" title="detective.png"/>
          <p:cNvPicPr preferRelativeResize="0"/>
          <p:nvPr/>
        </p:nvPicPr>
        <p:blipFill>
          <a:blip r:embed="rId5">
            <a:alphaModFix/>
          </a:blip>
          <a:stretch>
            <a:fillRect/>
          </a:stretch>
        </p:blipFill>
        <p:spPr>
          <a:xfrm>
            <a:off x="-4806" y="3329927"/>
            <a:ext cx="2868345" cy="1838175"/>
          </a:xfrm>
          <a:prstGeom prst="rect">
            <a:avLst/>
          </a:prstGeom>
          <a:noFill/>
          <a:ln>
            <a:noFill/>
          </a:ln>
        </p:spPr>
      </p:pic>
      <p:sp>
        <p:nvSpPr>
          <p:cNvPr id="300" name="Google Shape;300;p32"/>
          <p:cNvSpPr txBox="1"/>
          <p:nvPr/>
        </p:nvSpPr>
        <p:spPr>
          <a:xfrm>
            <a:off x="378000" y="378000"/>
            <a:ext cx="2171400" cy="1084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Mystery Post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Use your detective tools to find the clues!</a:t>
            </a:r>
            <a:endParaRPr>
              <a:solidFill>
                <a:srgbClr val="FFFFFF"/>
              </a:solidFill>
              <a:latin typeface="Nunito Medium"/>
              <a:ea typeface="Nunito Medium"/>
              <a:cs typeface="Nunito Medium"/>
              <a:sym typeface="Nunito Medium"/>
            </a:endParaRPr>
          </a:p>
        </p:txBody>
      </p:sp>
      <p:pic>
        <p:nvPicPr>
          <p:cNvPr id="301" name="Google Shape;301;p32" title="Tool Key.png"/>
          <p:cNvPicPr preferRelativeResize="0"/>
          <p:nvPr/>
        </p:nvPicPr>
        <p:blipFill rotWithShape="1">
          <a:blip r:embed="rId6">
            <a:alphaModFix/>
          </a:blip>
          <a:srcRect r="27071"/>
          <a:stretch/>
        </p:blipFill>
        <p:spPr>
          <a:xfrm>
            <a:off x="6457950" y="741300"/>
            <a:ext cx="1833099" cy="4084874"/>
          </a:xfrm>
          <a:prstGeom prst="rect">
            <a:avLst/>
          </a:prstGeom>
          <a:noFill/>
          <a:ln>
            <a:noFill/>
          </a:ln>
        </p:spPr>
      </p:pic>
      <p:pic>
        <p:nvPicPr>
          <p:cNvPr id="302" name="Google Shape;302;p32" title="Group 493.png"/>
          <p:cNvPicPr preferRelativeResize="0"/>
          <p:nvPr/>
        </p:nvPicPr>
        <p:blipFill>
          <a:blip r:embed="rId7">
            <a:alphaModFix/>
          </a:blip>
          <a:stretch>
            <a:fillRect/>
          </a:stretch>
        </p:blipFill>
        <p:spPr>
          <a:xfrm>
            <a:off x="8093300" y="790272"/>
            <a:ext cx="918000" cy="1013472"/>
          </a:xfrm>
          <a:prstGeom prst="rect">
            <a:avLst/>
          </a:prstGeom>
          <a:noFill/>
          <a:ln>
            <a:noFill/>
          </a:ln>
        </p:spPr>
      </p:pic>
      <p:pic>
        <p:nvPicPr>
          <p:cNvPr id="303" name="Google Shape;303;p32" title="Group 492.png"/>
          <p:cNvPicPr preferRelativeResize="0"/>
          <p:nvPr/>
        </p:nvPicPr>
        <p:blipFill>
          <a:blip r:embed="rId8">
            <a:alphaModFix/>
          </a:blip>
          <a:stretch>
            <a:fillRect/>
          </a:stretch>
        </p:blipFill>
        <p:spPr>
          <a:xfrm>
            <a:off x="8093300" y="1858162"/>
            <a:ext cx="918000" cy="1009800"/>
          </a:xfrm>
          <a:prstGeom prst="rect">
            <a:avLst/>
          </a:prstGeom>
          <a:noFill/>
          <a:ln>
            <a:noFill/>
          </a:ln>
        </p:spPr>
      </p:pic>
      <p:pic>
        <p:nvPicPr>
          <p:cNvPr id="304" name="Google Shape;304;p32" title="Group 490.png"/>
          <p:cNvPicPr preferRelativeResize="0"/>
          <p:nvPr/>
        </p:nvPicPr>
        <p:blipFill rotWithShape="1">
          <a:blip r:embed="rId9">
            <a:alphaModFix/>
          </a:blip>
          <a:srcRect/>
          <a:stretch/>
        </p:blipFill>
        <p:spPr>
          <a:xfrm>
            <a:off x="8093290" y="2922381"/>
            <a:ext cx="918000" cy="1013472"/>
          </a:xfrm>
          <a:prstGeom prst="rect">
            <a:avLst/>
          </a:prstGeom>
          <a:noFill/>
          <a:ln>
            <a:noFill/>
          </a:ln>
        </p:spPr>
      </p:pic>
      <p:pic>
        <p:nvPicPr>
          <p:cNvPr id="305" name="Google Shape;305;p32" title="Group 491.png"/>
          <p:cNvPicPr preferRelativeResize="0"/>
          <p:nvPr/>
        </p:nvPicPr>
        <p:blipFill>
          <a:blip r:embed="rId10">
            <a:alphaModFix/>
          </a:blip>
          <a:stretch>
            <a:fillRect/>
          </a:stretch>
        </p:blipFill>
        <p:spPr>
          <a:xfrm>
            <a:off x="8093290" y="3990272"/>
            <a:ext cx="918000" cy="1013472"/>
          </a:xfrm>
          <a:prstGeom prst="rect">
            <a:avLst/>
          </a:prstGeom>
          <a:noFill/>
          <a:ln>
            <a:noFill/>
          </a:ln>
        </p:spPr>
      </p:pic>
      <p:sp>
        <p:nvSpPr>
          <p:cNvPr id="306" name="Google Shape;306;p32"/>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33" title="01B.png"/>
          <p:cNvPicPr preferRelativeResize="0"/>
          <p:nvPr/>
        </p:nvPicPr>
        <p:blipFill rotWithShape="1">
          <a:blip r:embed="rId3">
            <a:alphaModFix/>
          </a:blip>
          <a:srcRect/>
          <a:stretch/>
        </p:blipFill>
        <p:spPr>
          <a:xfrm>
            <a:off x="152400" y="152400"/>
            <a:ext cx="8602138" cy="4838702"/>
          </a:xfrm>
          <a:prstGeom prst="rect">
            <a:avLst/>
          </a:prstGeom>
          <a:noFill/>
          <a:ln>
            <a:noFill/>
          </a:ln>
        </p:spPr>
      </p:pic>
      <p:sp>
        <p:nvSpPr>
          <p:cNvPr id="312" name="Google Shape;312;p33"/>
          <p:cNvSpPr/>
          <p:nvPr/>
        </p:nvSpPr>
        <p:spPr>
          <a:xfrm>
            <a:off x="450575" y="2106350"/>
            <a:ext cx="1965300" cy="1200000"/>
          </a:xfrm>
          <a:prstGeom prst="wedgeRoundRectCallout">
            <a:avLst>
              <a:gd name="adj1" fmla="val 7607"/>
              <a:gd name="adj2" fmla="val 64425"/>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endParaRPr sz="1100">
              <a:latin typeface="Bricolage Grotesque Medium"/>
              <a:ea typeface="Bricolage Grotesque Medium"/>
              <a:cs typeface="Bricolage Grotesque Medium"/>
              <a:sym typeface="Bricolage Grotesque Medium"/>
            </a:endParaRPr>
          </a:p>
        </p:txBody>
      </p:sp>
      <p:pic>
        <p:nvPicPr>
          <p:cNvPr id="313" name="Google Shape;313;p33"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314" name="Google Shape;314;p33" title="detective.png"/>
          <p:cNvPicPr preferRelativeResize="0"/>
          <p:nvPr/>
        </p:nvPicPr>
        <p:blipFill>
          <a:blip r:embed="rId5">
            <a:alphaModFix/>
          </a:blip>
          <a:stretch>
            <a:fillRect/>
          </a:stretch>
        </p:blipFill>
        <p:spPr>
          <a:xfrm>
            <a:off x="-4806" y="3329927"/>
            <a:ext cx="2868345" cy="1838175"/>
          </a:xfrm>
          <a:prstGeom prst="rect">
            <a:avLst/>
          </a:prstGeom>
          <a:noFill/>
          <a:ln>
            <a:noFill/>
          </a:ln>
        </p:spPr>
      </p:pic>
      <p:sp>
        <p:nvSpPr>
          <p:cNvPr id="315" name="Google Shape;315;p33"/>
          <p:cNvSpPr txBox="1"/>
          <p:nvPr/>
        </p:nvSpPr>
        <p:spPr>
          <a:xfrm>
            <a:off x="378000" y="378000"/>
            <a:ext cx="2171400" cy="1084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Mystery Post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Use your detective tools to find the clues!</a:t>
            </a:r>
            <a:endParaRPr>
              <a:solidFill>
                <a:srgbClr val="FFFFFF"/>
              </a:solidFill>
              <a:latin typeface="Nunito Medium"/>
              <a:ea typeface="Nunito Medium"/>
              <a:cs typeface="Nunito Medium"/>
              <a:sym typeface="Nunito Medium"/>
            </a:endParaRPr>
          </a:p>
        </p:txBody>
      </p:sp>
      <p:sp>
        <p:nvSpPr>
          <p:cNvPr id="316" name="Google Shape;316;p33"/>
          <p:cNvSpPr/>
          <p:nvPr/>
        </p:nvSpPr>
        <p:spPr>
          <a:xfrm flipH="1">
            <a:off x="4874231" y="322941"/>
            <a:ext cx="1770900" cy="690900"/>
          </a:xfrm>
          <a:prstGeom prst="homePlate">
            <a:avLst>
              <a:gd name="adj" fmla="val 50000"/>
            </a:avLst>
          </a:prstGeom>
          <a:solidFill>
            <a:srgbClr val="FF8C8C"/>
          </a:solidFill>
          <a:ln w="19050" cap="flat" cmpd="sng">
            <a:solidFill>
              <a:schemeClr val="dk1"/>
            </a:solidFill>
            <a:prstDash val="solid"/>
            <a:round/>
            <a:headEnd type="none" w="sm" len="sm"/>
            <a:tailEnd type="none" w="sm" len="sm"/>
          </a:ln>
          <a:effectLst>
            <a:outerShdw dist="38100" dir="2700000" algn="bl" rotWithShape="0">
              <a:srgbClr val="000000"/>
            </a:outerShdw>
          </a:effectLst>
        </p:spPr>
        <p:txBody>
          <a:bodyPr spcFirstLastPara="1" wrap="square" lIns="180000" tIns="90000" rIns="180000" bIns="91425" anchor="ctr" anchorCtr="0">
            <a:noAutofit/>
          </a:bodyPr>
          <a:lstStyle/>
          <a:p>
            <a:pPr marL="0" lvl="0" indent="0" algn="l" rtl="0">
              <a:spcBef>
                <a:spcPts val="0"/>
              </a:spcBef>
              <a:spcAft>
                <a:spcPts val="0"/>
              </a:spcAft>
              <a:buNone/>
            </a:pPr>
            <a:r>
              <a:rPr lang="en-GB" sz="1000" b="1">
                <a:latin typeface="Bricolage Grotesque"/>
                <a:ea typeface="Bricolage Grotesque"/>
                <a:cs typeface="Bricolage Grotesque"/>
                <a:sym typeface="Bricolage Grotesque"/>
              </a:rPr>
              <a:t>Source Scanner</a:t>
            </a:r>
            <a:endParaRPr sz="1000" b="1">
              <a:latin typeface="Bricolage Grotesque"/>
              <a:ea typeface="Bricolage Grotesque"/>
              <a:cs typeface="Bricolage Grotesque"/>
              <a:sym typeface="Bricolage Grotesque"/>
            </a:endParaRPr>
          </a:p>
          <a:p>
            <a:pPr marL="0" lvl="0" indent="0" algn="l" rtl="0">
              <a:spcBef>
                <a:spcPts val="0"/>
              </a:spcBef>
              <a:spcAft>
                <a:spcPts val="0"/>
              </a:spcAft>
              <a:buNone/>
            </a:pPr>
            <a:r>
              <a:rPr lang="en-GB" sz="1000">
                <a:latin typeface="Bricolage Grotesque"/>
                <a:ea typeface="Bricolage Grotesque"/>
                <a:cs typeface="Bricolage Grotesque"/>
                <a:sym typeface="Bricolage Grotesque"/>
              </a:rPr>
              <a:t>Dodgy sources detected!</a:t>
            </a:r>
            <a:endParaRPr sz="1000">
              <a:latin typeface="Bricolage Grotesque"/>
              <a:ea typeface="Bricolage Grotesque"/>
              <a:cs typeface="Bricolage Grotesque"/>
              <a:sym typeface="Bricolage Grotesque"/>
            </a:endParaRPr>
          </a:p>
        </p:txBody>
      </p:sp>
      <p:pic>
        <p:nvPicPr>
          <p:cNvPr id="317" name="Google Shape;317;p33" title="Group 492.png"/>
          <p:cNvPicPr preferRelativeResize="0"/>
          <p:nvPr/>
        </p:nvPicPr>
        <p:blipFill>
          <a:blip r:embed="rId6">
            <a:alphaModFix/>
          </a:blip>
          <a:stretch>
            <a:fillRect/>
          </a:stretch>
        </p:blipFill>
        <p:spPr>
          <a:xfrm>
            <a:off x="6328371" y="183233"/>
            <a:ext cx="1260000" cy="1394400"/>
          </a:xfrm>
          <a:prstGeom prst="rect">
            <a:avLst/>
          </a:prstGeom>
          <a:noFill/>
          <a:ln>
            <a:noFill/>
          </a:ln>
        </p:spPr>
      </p:pic>
      <p:pic>
        <p:nvPicPr>
          <p:cNvPr id="318" name="Google Shape;318;p33" title="SOLVED.png"/>
          <p:cNvPicPr preferRelativeResize="0"/>
          <p:nvPr/>
        </p:nvPicPr>
        <p:blipFill>
          <a:blip r:embed="rId7">
            <a:alphaModFix/>
          </a:blip>
          <a:stretch>
            <a:fillRect/>
          </a:stretch>
        </p:blipFill>
        <p:spPr>
          <a:xfrm>
            <a:off x="696912" y="2360825"/>
            <a:ext cx="1472626" cy="691050"/>
          </a:xfrm>
          <a:prstGeom prst="rect">
            <a:avLst/>
          </a:prstGeom>
          <a:noFill/>
          <a:ln>
            <a:noFill/>
          </a:ln>
        </p:spPr>
      </p:pic>
      <p:sp>
        <p:nvSpPr>
          <p:cNvPr id="319" name="Google Shape;319;p33"/>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pic>
        <p:nvPicPr>
          <p:cNvPr id="324" name="Google Shape;324;p34" title="02A.png"/>
          <p:cNvPicPr preferRelativeResize="0"/>
          <p:nvPr/>
        </p:nvPicPr>
        <p:blipFill rotWithShape="1">
          <a:blip r:embed="rId3">
            <a:alphaModFix/>
          </a:blip>
          <a:srcRect/>
          <a:stretch/>
        </p:blipFill>
        <p:spPr>
          <a:xfrm>
            <a:off x="152400" y="152400"/>
            <a:ext cx="8602138" cy="4838702"/>
          </a:xfrm>
          <a:prstGeom prst="rect">
            <a:avLst/>
          </a:prstGeom>
          <a:noFill/>
          <a:ln>
            <a:noFill/>
          </a:ln>
        </p:spPr>
      </p:pic>
      <p:sp>
        <p:nvSpPr>
          <p:cNvPr id="325" name="Google Shape;325;p34"/>
          <p:cNvSpPr/>
          <p:nvPr/>
        </p:nvSpPr>
        <p:spPr>
          <a:xfrm>
            <a:off x="450575" y="2106350"/>
            <a:ext cx="1965300" cy="1200000"/>
          </a:xfrm>
          <a:prstGeom prst="wedgeRoundRectCallout">
            <a:avLst>
              <a:gd name="adj1" fmla="val 7607"/>
              <a:gd name="adj2" fmla="val 64425"/>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solidFill>
                  <a:schemeClr val="dk1"/>
                </a:solidFill>
                <a:latin typeface="Bricolage Grotesque Medium"/>
                <a:ea typeface="Bricolage Grotesque Medium"/>
                <a:cs typeface="Bricolage Grotesque Medium"/>
                <a:sym typeface="Bricolage Grotesque Medium"/>
              </a:rPr>
              <a:t>Which tool should we use?</a:t>
            </a:r>
            <a:endParaRPr sz="1100">
              <a:latin typeface="Bricolage Grotesque Medium"/>
              <a:ea typeface="Bricolage Grotesque Medium"/>
              <a:cs typeface="Bricolage Grotesque Medium"/>
              <a:sym typeface="Bricolage Grotesque Medium"/>
            </a:endParaRPr>
          </a:p>
        </p:txBody>
      </p:sp>
      <p:pic>
        <p:nvPicPr>
          <p:cNvPr id="326" name="Google Shape;326;p34"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327" name="Google Shape;327;p34" title="detective.png"/>
          <p:cNvPicPr preferRelativeResize="0"/>
          <p:nvPr/>
        </p:nvPicPr>
        <p:blipFill>
          <a:blip r:embed="rId5">
            <a:alphaModFix/>
          </a:blip>
          <a:stretch>
            <a:fillRect/>
          </a:stretch>
        </p:blipFill>
        <p:spPr>
          <a:xfrm>
            <a:off x="-4806" y="3329927"/>
            <a:ext cx="2868345" cy="1838175"/>
          </a:xfrm>
          <a:prstGeom prst="rect">
            <a:avLst/>
          </a:prstGeom>
          <a:noFill/>
          <a:ln>
            <a:noFill/>
          </a:ln>
        </p:spPr>
      </p:pic>
      <p:sp>
        <p:nvSpPr>
          <p:cNvPr id="328" name="Google Shape;328;p34"/>
          <p:cNvSpPr txBox="1"/>
          <p:nvPr/>
        </p:nvSpPr>
        <p:spPr>
          <a:xfrm>
            <a:off x="378000" y="378000"/>
            <a:ext cx="2171400" cy="1084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Mystery Post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Use your detective tools to find the clues!</a:t>
            </a:r>
            <a:endParaRPr>
              <a:solidFill>
                <a:srgbClr val="FFFFFF"/>
              </a:solidFill>
              <a:latin typeface="Nunito Medium"/>
              <a:ea typeface="Nunito Medium"/>
              <a:cs typeface="Nunito Medium"/>
              <a:sym typeface="Nunito Medium"/>
            </a:endParaRPr>
          </a:p>
        </p:txBody>
      </p:sp>
      <p:pic>
        <p:nvPicPr>
          <p:cNvPr id="329" name="Google Shape;329;p34" title="Tool Key.png"/>
          <p:cNvPicPr preferRelativeResize="0"/>
          <p:nvPr/>
        </p:nvPicPr>
        <p:blipFill rotWithShape="1">
          <a:blip r:embed="rId6">
            <a:alphaModFix/>
          </a:blip>
          <a:srcRect r="27071"/>
          <a:stretch/>
        </p:blipFill>
        <p:spPr>
          <a:xfrm>
            <a:off x="6457950" y="741300"/>
            <a:ext cx="1833099" cy="4084874"/>
          </a:xfrm>
          <a:prstGeom prst="rect">
            <a:avLst/>
          </a:prstGeom>
          <a:noFill/>
          <a:ln>
            <a:noFill/>
          </a:ln>
        </p:spPr>
      </p:pic>
      <p:pic>
        <p:nvPicPr>
          <p:cNvPr id="330" name="Google Shape;330;p34" title="Group 493.png"/>
          <p:cNvPicPr preferRelativeResize="0"/>
          <p:nvPr/>
        </p:nvPicPr>
        <p:blipFill>
          <a:blip r:embed="rId7">
            <a:alphaModFix/>
          </a:blip>
          <a:stretch>
            <a:fillRect/>
          </a:stretch>
        </p:blipFill>
        <p:spPr>
          <a:xfrm>
            <a:off x="8093300" y="790272"/>
            <a:ext cx="918000" cy="1013472"/>
          </a:xfrm>
          <a:prstGeom prst="rect">
            <a:avLst/>
          </a:prstGeom>
          <a:noFill/>
          <a:ln>
            <a:noFill/>
          </a:ln>
        </p:spPr>
      </p:pic>
      <p:pic>
        <p:nvPicPr>
          <p:cNvPr id="331" name="Google Shape;331;p34" title="Group 492.png"/>
          <p:cNvPicPr preferRelativeResize="0"/>
          <p:nvPr/>
        </p:nvPicPr>
        <p:blipFill>
          <a:blip r:embed="rId8">
            <a:alphaModFix/>
          </a:blip>
          <a:stretch>
            <a:fillRect/>
          </a:stretch>
        </p:blipFill>
        <p:spPr>
          <a:xfrm>
            <a:off x="8093300" y="1858162"/>
            <a:ext cx="918000" cy="1009800"/>
          </a:xfrm>
          <a:prstGeom prst="rect">
            <a:avLst/>
          </a:prstGeom>
          <a:noFill/>
          <a:ln>
            <a:noFill/>
          </a:ln>
        </p:spPr>
      </p:pic>
      <p:pic>
        <p:nvPicPr>
          <p:cNvPr id="332" name="Google Shape;332;p34" title="Group 490.png"/>
          <p:cNvPicPr preferRelativeResize="0"/>
          <p:nvPr/>
        </p:nvPicPr>
        <p:blipFill rotWithShape="1">
          <a:blip r:embed="rId9">
            <a:alphaModFix/>
          </a:blip>
          <a:srcRect/>
          <a:stretch/>
        </p:blipFill>
        <p:spPr>
          <a:xfrm>
            <a:off x="8093290" y="2922381"/>
            <a:ext cx="918000" cy="1013472"/>
          </a:xfrm>
          <a:prstGeom prst="rect">
            <a:avLst/>
          </a:prstGeom>
          <a:noFill/>
          <a:ln>
            <a:noFill/>
          </a:ln>
        </p:spPr>
      </p:pic>
      <p:pic>
        <p:nvPicPr>
          <p:cNvPr id="333" name="Google Shape;333;p34" title="Group 491.png"/>
          <p:cNvPicPr preferRelativeResize="0"/>
          <p:nvPr/>
        </p:nvPicPr>
        <p:blipFill>
          <a:blip r:embed="rId10">
            <a:alphaModFix/>
          </a:blip>
          <a:stretch>
            <a:fillRect/>
          </a:stretch>
        </p:blipFill>
        <p:spPr>
          <a:xfrm>
            <a:off x="8093290" y="3990272"/>
            <a:ext cx="918000" cy="1013472"/>
          </a:xfrm>
          <a:prstGeom prst="rect">
            <a:avLst/>
          </a:prstGeom>
          <a:noFill/>
          <a:ln>
            <a:noFill/>
          </a:ln>
        </p:spPr>
      </p:pic>
      <p:sp>
        <p:nvSpPr>
          <p:cNvPr id="334" name="Google Shape;334;p34"/>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35" title="02B.png"/>
          <p:cNvPicPr preferRelativeResize="0"/>
          <p:nvPr/>
        </p:nvPicPr>
        <p:blipFill rotWithShape="1">
          <a:blip r:embed="rId3">
            <a:alphaModFix/>
          </a:blip>
          <a:srcRect/>
          <a:stretch/>
        </p:blipFill>
        <p:spPr>
          <a:xfrm>
            <a:off x="152400" y="152400"/>
            <a:ext cx="8602138" cy="4838702"/>
          </a:xfrm>
          <a:prstGeom prst="rect">
            <a:avLst/>
          </a:prstGeom>
          <a:noFill/>
          <a:ln>
            <a:noFill/>
          </a:ln>
        </p:spPr>
      </p:pic>
      <p:sp>
        <p:nvSpPr>
          <p:cNvPr id="340" name="Google Shape;340;p35"/>
          <p:cNvSpPr/>
          <p:nvPr/>
        </p:nvSpPr>
        <p:spPr>
          <a:xfrm>
            <a:off x="450575" y="2106350"/>
            <a:ext cx="1965300" cy="1200000"/>
          </a:xfrm>
          <a:prstGeom prst="wedgeRoundRectCallout">
            <a:avLst>
              <a:gd name="adj1" fmla="val 7607"/>
              <a:gd name="adj2" fmla="val 64425"/>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endParaRPr sz="1100">
              <a:latin typeface="Bricolage Grotesque Medium"/>
              <a:ea typeface="Bricolage Grotesque Medium"/>
              <a:cs typeface="Bricolage Grotesque Medium"/>
              <a:sym typeface="Bricolage Grotesque Medium"/>
            </a:endParaRPr>
          </a:p>
        </p:txBody>
      </p:sp>
      <p:pic>
        <p:nvPicPr>
          <p:cNvPr id="341" name="Google Shape;341;p35"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342" name="Google Shape;342;p35" title="detective.png"/>
          <p:cNvPicPr preferRelativeResize="0"/>
          <p:nvPr/>
        </p:nvPicPr>
        <p:blipFill>
          <a:blip r:embed="rId5">
            <a:alphaModFix/>
          </a:blip>
          <a:stretch>
            <a:fillRect/>
          </a:stretch>
        </p:blipFill>
        <p:spPr>
          <a:xfrm>
            <a:off x="-4806" y="3329927"/>
            <a:ext cx="2868345" cy="1838175"/>
          </a:xfrm>
          <a:prstGeom prst="rect">
            <a:avLst/>
          </a:prstGeom>
          <a:noFill/>
          <a:ln>
            <a:noFill/>
          </a:ln>
        </p:spPr>
      </p:pic>
      <p:sp>
        <p:nvSpPr>
          <p:cNvPr id="343" name="Google Shape;343;p35"/>
          <p:cNvSpPr txBox="1"/>
          <p:nvPr/>
        </p:nvSpPr>
        <p:spPr>
          <a:xfrm>
            <a:off x="378000" y="378000"/>
            <a:ext cx="2171400" cy="1084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Mystery Post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Use your detective tools to find the clues!</a:t>
            </a:r>
            <a:endParaRPr>
              <a:solidFill>
                <a:srgbClr val="FFFFFF"/>
              </a:solidFill>
              <a:latin typeface="Nunito Medium"/>
              <a:ea typeface="Nunito Medium"/>
              <a:cs typeface="Nunito Medium"/>
              <a:sym typeface="Nunito Medium"/>
            </a:endParaRPr>
          </a:p>
        </p:txBody>
      </p:sp>
      <p:sp>
        <p:nvSpPr>
          <p:cNvPr id="344" name="Google Shape;344;p35"/>
          <p:cNvSpPr/>
          <p:nvPr/>
        </p:nvSpPr>
        <p:spPr>
          <a:xfrm flipH="1">
            <a:off x="4978952" y="3306350"/>
            <a:ext cx="2561100" cy="581700"/>
          </a:xfrm>
          <a:prstGeom prst="homePlate">
            <a:avLst>
              <a:gd name="adj" fmla="val 50000"/>
            </a:avLst>
          </a:prstGeom>
          <a:solidFill>
            <a:srgbClr val="F5BC4B"/>
          </a:solidFill>
          <a:ln w="19050" cap="flat" cmpd="sng">
            <a:solidFill>
              <a:schemeClr val="dk1"/>
            </a:solidFill>
            <a:prstDash val="solid"/>
            <a:round/>
            <a:headEnd type="none" w="sm" len="sm"/>
            <a:tailEnd type="none" w="sm" len="sm"/>
          </a:ln>
          <a:effectLst>
            <a:outerShdw dist="38100" dir="2700000" algn="bl" rotWithShape="0">
              <a:srgbClr val="000000"/>
            </a:outerShdw>
          </a:effectLst>
        </p:spPr>
        <p:txBody>
          <a:bodyPr spcFirstLastPara="1" wrap="square" lIns="180000" tIns="90000" rIns="180000" bIns="91425" anchor="ctr" anchorCtr="0">
            <a:noAutofit/>
          </a:bodyPr>
          <a:lstStyle/>
          <a:p>
            <a:pPr marL="0" lvl="0" indent="0" algn="l" rtl="0">
              <a:spcBef>
                <a:spcPts val="0"/>
              </a:spcBef>
              <a:spcAft>
                <a:spcPts val="0"/>
              </a:spcAft>
              <a:buNone/>
            </a:pPr>
            <a:r>
              <a:rPr lang="en-GB" sz="1000" b="1">
                <a:latin typeface="Bricolage Grotesque"/>
                <a:ea typeface="Bricolage Grotesque"/>
                <a:cs typeface="Bricolage Grotesque"/>
                <a:sym typeface="Bricolage Grotesque"/>
              </a:rPr>
              <a:t>Word Weasel</a:t>
            </a:r>
            <a:endParaRPr sz="1000" b="1">
              <a:latin typeface="Bricolage Grotesque"/>
              <a:ea typeface="Bricolage Grotesque"/>
              <a:cs typeface="Bricolage Grotesque"/>
              <a:sym typeface="Bricolage Grotesque"/>
            </a:endParaRPr>
          </a:p>
          <a:p>
            <a:pPr marL="0" lvl="0" indent="0" algn="l" rtl="0">
              <a:spcBef>
                <a:spcPts val="0"/>
              </a:spcBef>
              <a:spcAft>
                <a:spcPts val="0"/>
              </a:spcAft>
              <a:buNone/>
            </a:pPr>
            <a:r>
              <a:rPr lang="en-GB" sz="1000">
                <a:latin typeface="Bricolage Grotesque"/>
                <a:ea typeface="Bricolage Grotesque"/>
                <a:cs typeface="Bricolage Grotesque"/>
                <a:sym typeface="Bricolage Grotesque"/>
              </a:rPr>
              <a:t>Persuasive language spotted!</a:t>
            </a:r>
            <a:endParaRPr sz="1000">
              <a:latin typeface="Bricolage Grotesque"/>
              <a:ea typeface="Bricolage Grotesque"/>
              <a:cs typeface="Bricolage Grotesque"/>
              <a:sym typeface="Bricolage Grotesque"/>
            </a:endParaRPr>
          </a:p>
        </p:txBody>
      </p:sp>
      <p:pic>
        <p:nvPicPr>
          <p:cNvPr id="345" name="Google Shape;345;p35" title="Group 493.png"/>
          <p:cNvPicPr preferRelativeResize="0"/>
          <p:nvPr/>
        </p:nvPicPr>
        <p:blipFill>
          <a:blip r:embed="rId6">
            <a:alphaModFix/>
          </a:blip>
          <a:stretch>
            <a:fillRect/>
          </a:stretch>
        </p:blipFill>
        <p:spPr>
          <a:xfrm>
            <a:off x="7208604" y="3045043"/>
            <a:ext cx="1260000" cy="1394400"/>
          </a:xfrm>
          <a:prstGeom prst="rect">
            <a:avLst/>
          </a:prstGeom>
          <a:noFill/>
          <a:ln>
            <a:noFill/>
          </a:ln>
        </p:spPr>
      </p:pic>
      <p:pic>
        <p:nvPicPr>
          <p:cNvPr id="346" name="Google Shape;346;p35" title="SOLVED.png"/>
          <p:cNvPicPr preferRelativeResize="0"/>
          <p:nvPr/>
        </p:nvPicPr>
        <p:blipFill>
          <a:blip r:embed="rId7">
            <a:alphaModFix/>
          </a:blip>
          <a:stretch>
            <a:fillRect/>
          </a:stretch>
        </p:blipFill>
        <p:spPr>
          <a:xfrm>
            <a:off x="696912" y="2360825"/>
            <a:ext cx="1472626" cy="691050"/>
          </a:xfrm>
          <a:prstGeom prst="rect">
            <a:avLst/>
          </a:prstGeom>
          <a:noFill/>
          <a:ln>
            <a:noFill/>
          </a:ln>
        </p:spPr>
      </p:pic>
      <p:sp>
        <p:nvSpPr>
          <p:cNvPr id="347" name="Google Shape;347;p35"/>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pic>
        <p:nvPicPr>
          <p:cNvPr id="352" name="Google Shape;352;p36" title="03A.png"/>
          <p:cNvPicPr preferRelativeResize="0"/>
          <p:nvPr/>
        </p:nvPicPr>
        <p:blipFill rotWithShape="1">
          <a:blip r:embed="rId3">
            <a:alphaModFix/>
          </a:blip>
          <a:srcRect/>
          <a:stretch/>
        </p:blipFill>
        <p:spPr>
          <a:xfrm>
            <a:off x="152400" y="152400"/>
            <a:ext cx="8602138" cy="4838702"/>
          </a:xfrm>
          <a:prstGeom prst="rect">
            <a:avLst/>
          </a:prstGeom>
          <a:noFill/>
          <a:ln>
            <a:noFill/>
          </a:ln>
        </p:spPr>
      </p:pic>
      <p:sp>
        <p:nvSpPr>
          <p:cNvPr id="353" name="Google Shape;353;p36"/>
          <p:cNvSpPr/>
          <p:nvPr/>
        </p:nvSpPr>
        <p:spPr>
          <a:xfrm>
            <a:off x="450575" y="2106350"/>
            <a:ext cx="1965300" cy="1200000"/>
          </a:xfrm>
          <a:prstGeom prst="wedgeRoundRectCallout">
            <a:avLst>
              <a:gd name="adj1" fmla="val 7607"/>
              <a:gd name="adj2" fmla="val 64425"/>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solidFill>
                  <a:schemeClr val="dk1"/>
                </a:solidFill>
                <a:latin typeface="Bricolage Grotesque Medium"/>
                <a:ea typeface="Bricolage Grotesque Medium"/>
                <a:cs typeface="Bricolage Grotesque Medium"/>
                <a:sym typeface="Bricolage Grotesque Medium"/>
              </a:rPr>
              <a:t>Which tool should we use?</a:t>
            </a:r>
            <a:endParaRPr sz="1100">
              <a:latin typeface="Bricolage Grotesque Medium"/>
              <a:ea typeface="Bricolage Grotesque Medium"/>
              <a:cs typeface="Bricolage Grotesque Medium"/>
              <a:sym typeface="Bricolage Grotesque Medium"/>
            </a:endParaRPr>
          </a:p>
        </p:txBody>
      </p:sp>
      <p:pic>
        <p:nvPicPr>
          <p:cNvPr id="354" name="Google Shape;354;p36"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355" name="Google Shape;355;p36" title="detective.png"/>
          <p:cNvPicPr preferRelativeResize="0"/>
          <p:nvPr/>
        </p:nvPicPr>
        <p:blipFill>
          <a:blip r:embed="rId5">
            <a:alphaModFix/>
          </a:blip>
          <a:stretch>
            <a:fillRect/>
          </a:stretch>
        </p:blipFill>
        <p:spPr>
          <a:xfrm>
            <a:off x="-4806" y="3329927"/>
            <a:ext cx="2868345" cy="1838175"/>
          </a:xfrm>
          <a:prstGeom prst="rect">
            <a:avLst/>
          </a:prstGeom>
          <a:noFill/>
          <a:ln>
            <a:noFill/>
          </a:ln>
        </p:spPr>
      </p:pic>
      <p:sp>
        <p:nvSpPr>
          <p:cNvPr id="356" name="Google Shape;356;p36"/>
          <p:cNvSpPr txBox="1"/>
          <p:nvPr/>
        </p:nvSpPr>
        <p:spPr>
          <a:xfrm>
            <a:off x="378000" y="378000"/>
            <a:ext cx="2171400" cy="1084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Mystery Post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Use your detective tools to find the clues!</a:t>
            </a:r>
            <a:endParaRPr>
              <a:solidFill>
                <a:srgbClr val="FFFFFF"/>
              </a:solidFill>
              <a:latin typeface="Nunito Medium"/>
              <a:ea typeface="Nunito Medium"/>
              <a:cs typeface="Nunito Medium"/>
              <a:sym typeface="Nunito Medium"/>
            </a:endParaRPr>
          </a:p>
        </p:txBody>
      </p:sp>
      <p:pic>
        <p:nvPicPr>
          <p:cNvPr id="357" name="Google Shape;357;p36" title="Tool Key.png"/>
          <p:cNvPicPr preferRelativeResize="0"/>
          <p:nvPr/>
        </p:nvPicPr>
        <p:blipFill rotWithShape="1">
          <a:blip r:embed="rId6">
            <a:alphaModFix/>
          </a:blip>
          <a:srcRect r="27071"/>
          <a:stretch/>
        </p:blipFill>
        <p:spPr>
          <a:xfrm>
            <a:off x="6457950" y="741300"/>
            <a:ext cx="1833099" cy="4084874"/>
          </a:xfrm>
          <a:prstGeom prst="rect">
            <a:avLst/>
          </a:prstGeom>
          <a:noFill/>
          <a:ln>
            <a:noFill/>
          </a:ln>
        </p:spPr>
      </p:pic>
      <p:pic>
        <p:nvPicPr>
          <p:cNvPr id="358" name="Google Shape;358;p36" title="Group 493.png"/>
          <p:cNvPicPr preferRelativeResize="0"/>
          <p:nvPr/>
        </p:nvPicPr>
        <p:blipFill>
          <a:blip r:embed="rId7">
            <a:alphaModFix/>
          </a:blip>
          <a:stretch>
            <a:fillRect/>
          </a:stretch>
        </p:blipFill>
        <p:spPr>
          <a:xfrm>
            <a:off x="8093300" y="790272"/>
            <a:ext cx="918000" cy="1013472"/>
          </a:xfrm>
          <a:prstGeom prst="rect">
            <a:avLst/>
          </a:prstGeom>
          <a:noFill/>
          <a:ln>
            <a:noFill/>
          </a:ln>
        </p:spPr>
      </p:pic>
      <p:pic>
        <p:nvPicPr>
          <p:cNvPr id="359" name="Google Shape;359;p36" title="Group 492.png"/>
          <p:cNvPicPr preferRelativeResize="0"/>
          <p:nvPr/>
        </p:nvPicPr>
        <p:blipFill>
          <a:blip r:embed="rId8">
            <a:alphaModFix/>
          </a:blip>
          <a:stretch>
            <a:fillRect/>
          </a:stretch>
        </p:blipFill>
        <p:spPr>
          <a:xfrm>
            <a:off x="8093300" y="1858162"/>
            <a:ext cx="918000" cy="1009800"/>
          </a:xfrm>
          <a:prstGeom prst="rect">
            <a:avLst/>
          </a:prstGeom>
          <a:noFill/>
          <a:ln>
            <a:noFill/>
          </a:ln>
        </p:spPr>
      </p:pic>
      <p:pic>
        <p:nvPicPr>
          <p:cNvPr id="360" name="Google Shape;360;p36" title="Group 490.png"/>
          <p:cNvPicPr preferRelativeResize="0"/>
          <p:nvPr/>
        </p:nvPicPr>
        <p:blipFill rotWithShape="1">
          <a:blip r:embed="rId9">
            <a:alphaModFix/>
          </a:blip>
          <a:srcRect/>
          <a:stretch/>
        </p:blipFill>
        <p:spPr>
          <a:xfrm>
            <a:off x="8093290" y="2922381"/>
            <a:ext cx="918000" cy="1013472"/>
          </a:xfrm>
          <a:prstGeom prst="rect">
            <a:avLst/>
          </a:prstGeom>
          <a:noFill/>
          <a:ln>
            <a:noFill/>
          </a:ln>
        </p:spPr>
      </p:pic>
      <p:pic>
        <p:nvPicPr>
          <p:cNvPr id="361" name="Google Shape;361;p36" title="Group 491.png"/>
          <p:cNvPicPr preferRelativeResize="0"/>
          <p:nvPr/>
        </p:nvPicPr>
        <p:blipFill>
          <a:blip r:embed="rId10">
            <a:alphaModFix/>
          </a:blip>
          <a:stretch>
            <a:fillRect/>
          </a:stretch>
        </p:blipFill>
        <p:spPr>
          <a:xfrm>
            <a:off x="8093290" y="3990272"/>
            <a:ext cx="918000" cy="1013472"/>
          </a:xfrm>
          <a:prstGeom prst="rect">
            <a:avLst/>
          </a:prstGeom>
          <a:noFill/>
          <a:ln>
            <a:noFill/>
          </a:ln>
        </p:spPr>
      </p:pic>
      <p:sp>
        <p:nvSpPr>
          <p:cNvPr id="362" name="Google Shape;362;p36"/>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7" name="Google Shape;367;p37" title="03B.png"/>
          <p:cNvPicPr preferRelativeResize="0"/>
          <p:nvPr/>
        </p:nvPicPr>
        <p:blipFill rotWithShape="1">
          <a:blip r:embed="rId3">
            <a:alphaModFix/>
          </a:blip>
          <a:srcRect/>
          <a:stretch/>
        </p:blipFill>
        <p:spPr>
          <a:xfrm>
            <a:off x="152400" y="152400"/>
            <a:ext cx="8602138" cy="4838702"/>
          </a:xfrm>
          <a:prstGeom prst="rect">
            <a:avLst/>
          </a:prstGeom>
          <a:noFill/>
          <a:ln>
            <a:noFill/>
          </a:ln>
        </p:spPr>
      </p:pic>
      <p:sp>
        <p:nvSpPr>
          <p:cNvPr id="368" name="Google Shape;368;p37"/>
          <p:cNvSpPr/>
          <p:nvPr/>
        </p:nvSpPr>
        <p:spPr>
          <a:xfrm>
            <a:off x="450575" y="2106350"/>
            <a:ext cx="1965300" cy="1200000"/>
          </a:xfrm>
          <a:prstGeom prst="wedgeRoundRectCallout">
            <a:avLst>
              <a:gd name="adj1" fmla="val 7607"/>
              <a:gd name="adj2" fmla="val 64425"/>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endParaRPr sz="1100">
              <a:latin typeface="Bricolage Grotesque Medium"/>
              <a:ea typeface="Bricolage Grotesque Medium"/>
              <a:cs typeface="Bricolage Grotesque Medium"/>
              <a:sym typeface="Bricolage Grotesque Medium"/>
            </a:endParaRPr>
          </a:p>
        </p:txBody>
      </p:sp>
      <p:pic>
        <p:nvPicPr>
          <p:cNvPr id="369" name="Google Shape;369;p37"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370" name="Google Shape;370;p37" title="detective.png"/>
          <p:cNvPicPr preferRelativeResize="0"/>
          <p:nvPr/>
        </p:nvPicPr>
        <p:blipFill>
          <a:blip r:embed="rId5">
            <a:alphaModFix/>
          </a:blip>
          <a:stretch>
            <a:fillRect/>
          </a:stretch>
        </p:blipFill>
        <p:spPr>
          <a:xfrm>
            <a:off x="-4806" y="3329927"/>
            <a:ext cx="2868345" cy="1838175"/>
          </a:xfrm>
          <a:prstGeom prst="rect">
            <a:avLst/>
          </a:prstGeom>
          <a:noFill/>
          <a:ln>
            <a:noFill/>
          </a:ln>
        </p:spPr>
      </p:pic>
      <p:sp>
        <p:nvSpPr>
          <p:cNvPr id="371" name="Google Shape;371;p37"/>
          <p:cNvSpPr txBox="1"/>
          <p:nvPr/>
        </p:nvSpPr>
        <p:spPr>
          <a:xfrm>
            <a:off x="378000" y="378000"/>
            <a:ext cx="2171400" cy="1084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Mystery Post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Use your detective tools to find the clues!</a:t>
            </a:r>
            <a:endParaRPr>
              <a:solidFill>
                <a:srgbClr val="FFFFFF"/>
              </a:solidFill>
              <a:latin typeface="Nunito Medium"/>
              <a:ea typeface="Nunito Medium"/>
              <a:cs typeface="Nunito Medium"/>
              <a:sym typeface="Nunito Medium"/>
            </a:endParaRPr>
          </a:p>
        </p:txBody>
      </p:sp>
      <p:sp>
        <p:nvSpPr>
          <p:cNvPr id="372" name="Google Shape;372;p37"/>
          <p:cNvSpPr/>
          <p:nvPr/>
        </p:nvSpPr>
        <p:spPr>
          <a:xfrm flipH="1">
            <a:off x="6031225" y="3496750"/>
            <a:ext cx="2323200" cy="581700"/>
          </a:xfrm>
          <a:prstGeom prst="homePlate">
            <a:avLst>
              <a:gd name="adj" fmla="val 50000"/>
            </a:avLst>
          </a:prstGeom>
          <a:solidFill>
            <a:srgbClr val="7DB758"/>
          </a:solidFill>
          <a:ln w="19050" cap="flat" cmpd="sng">
            <a:solidFill>
              <a:schemeClr val="dk1"/>
            </a:solidFill>
            <a:prstDash val="solid"/>
            <a:round/>
            <a:headEnd type="none" w="sm" len="sm"/>
            <a:tailEnd type="none" w="sm" len="sm"/>
          </a:ln>
          <a:effectLst>
            <a:outerShdw dist="38100" dir="2700000" algn="bl" rotWithShape="0">
              <a:srgbClr val="000000"/>
            </a:outerShdw>
          </a:effectLst>
        </p:spPr>
        <p:txBody>
          <a:bodyPr spcFirstLastPara="1" wrap="square" lIns="180000" tIns="90000" rIns="180000" bIns="91425" anchor="ctr" anchorCtr="0">
            <a:noAutofit/>
          </a:bodyPr>
          <a:lstStyle/>
          <a:p>
            <a:pPr marL="0" lvl="0" indent="0" algn="l" rtl="0">
              <a:spcBef>
                <a:spcPts val="0"/>
              </a:spcBef>
              <a:spcAft>
                <a:spcPts val="0"/>
              </a:spcAft>
              <a:buNone/>
            </a:pPr>
            <a:r>
              <a:rPr lang="en-GB" sz="1000" b="1">
                <a:latin typeface="Bricolage Grotesque"/>
                <a:ea typeface="Bricolage Grotesque"/>
                <a:cs typeface="Bricolage Grotesque"/>
                <a:sym typeface="Bricolage Grotesque"/>
              </a:rPr>
              <a:t>Reality Check</a:t>
            </a:r>
            <a:endParaRPr sz="1000" b="1">
              <a:latin typeface="Bricolage Grotesque"/>
              <a:ea typeface="Bricolage Grotesque"/>
              <a:cs typeface="Bricolage Grotesque"/>
              <a:sym typeface="Bricolage Grotesque"/>
            </a:endParaRPr>
          </a:p>
          <a:p>
            <a:pPr marL="0" lvl="0" indent="0" algn="l" rtl="0">
              <a:spcBef>
                <a:spcPts val="0"/>
              </a:spcBef>
              <a:spcAft>
                <a:spcPts val="0"/>
              </a:spcAft>
              <a:buNone/>
            </a:pPr>
            <a:r>
              <a:rPr lang="en-GB" sz="1000">
                <a:latin typeface="Bricolage Grotesque"/>
                <a:ea typeface="Bricolage Grotesque"/>
                <a:cs typeface="Bricolage Grotesque"/>
                <a:sym typeface="Bricolage Grotesque"/>
              </a:rPr>
              <a:t>That can’t happen!</a:t>
            </a:r>
            <a:endParaRPr sz="1000">
              <a:latin typeface="Bricolage Grotesque"/>
              <a:ea typeface="Bricolage Grotesque"/>
              <a:cs typeface="Bricolage Grotesque"/>
              <a:sym typeface="Bricolage Grotesque"/>
            </a:endParaRPr>
          </a:p>
        </p:txBody>
      </p:sp>
      <p:pic>
        <p:nvPicPr>
          <p:cNvPr id="373" name="Google Shape;373;p37" title="Group 491.png"/>
          <p:cNvPicPr preferRelativeResize="0"/>
          <p:nvPr/>
        </p:nvPicPr>
        <p:blipFill>
          <a:blip r:embed="rId6">
            <a:alphaModFix/>
          </a:blip>
          <a:stretch>
            <a:fillRect/>
          </a:stretch>
        </p:blipFill>
        <p:spPr>
          <a:xfrm>
            <a:off x="7793715" y="3268443"/>
            <a:ext cx="1260000" cy="1394400"/>
          </a:xfrm>
          <a:prstGeom prst="rect">
            <a:avLst/>
          </a:prstGeom>
          <a:noFill/>
          <a:ln>
            <a:noFill/>
          </a:ln>
        </p:spPr>
      </p:pic>
      <p:pic>
        <p:nvPicPr>
          <p:cNvPr id="374" name="Google Shape;374;p37" title="SOLVED.png"/>
          <p:cNvPicPr preferRelativeResize="0"/>
          <p:nvPr/>
        </p:nvPicPr>
        <p:blipFill>
          <a:blip r:embed="rId7">
            <a:alphaModFix/>
          </a:blip>
          <a:stretch>
            <a:fillRect/>
          </a:stretch>
        </p:blipFill>
        <p:spPr>
          <a:xfrm>
            <a:off x="696912" y="2360825"/>
            <a:ext cx="1472626" cy="691050"/>
          </a:xfrm>
          <a:prstGeom prst="rect">
            <a:avLst/>
          </a:prstGeom>
          <a:noFill/>
          <a:ln>
            <a:noFill/>
          </a:ln>
        </p:spPr>
      </p:pic>
      <p:sp>
        <p:nvSpPr>
          <p:cNvPr id="375" name="Google Shape;375;p37"/>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pic>
        <p:nvPicPr>
          <p:cNvPr id="380" name="Google Shape;380;p38" title="04A-1.png"/>
          <p:cNvPicPr preferRelativeResize="0"/>
          <p:nvPr/>
        </p:nvPicPr>
        <p:blipFill rotWithShape="1">
          <a:blip r:embed="rId3">
            <a:alphaModFix/>
          </a:blip>
          <a:srcRect/>
          <a:stretch/>
        </p:blipFill>
        <p:spPr>
          <a:xfrm>
            <a:off x="152400" y="152400"/>
            <a:ext cx="8602138" cy="4838702"/>
          </a:xfrm>
          <a:prstGeom prst="rect">
            <a:avLst/>
          </a:prstGeom>
          <a:noFill/>
          <a:ln>
            <a:noFill/>
          </a:ln>
        </p:spPr>
      </p:pic>
      <p:sp>
        <p:nvSpPr>
          <p:cNvPr id="381" name="Google Shape;381;p38"/>
          <p:cNvSpPr/>
          <p:nvPr/>
        </p:nvSpPr>
        <p:spPr>
          <a:xfrm>
            <a:off x="450575" y="2106350"/>
            <a:ext cx="1965300" cy="1200000"/>
          </a:xfrm>
          <a:prstGeom prst="wedgeRoundRectCallout">
            <a:avLst>
              <a:gd name="adj1" fmla="val 7607"/>
              <a:gd name="adj2" fmla="val 64425"/>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solidFill>
                  <a:schemeClr val="dk1"/>
                </a:solidFill>
                <a:latin typeface="Bricolage Grotesque Medium"/>
                <a:ea typeface="Bricolage Grotesque Medium"/>
                <a:cs typeface="Bricolage Grotesque Medium"/>
                <a:sym typeface="Bricolage Grotesque Medium"/>
              </a:rPr>
              <a:t>Which tool should we use?</a:t>
            </a:r>
            <a:endParaRPr sz="1100">
              <a:latin typeface="Bricolage Grotesque Medium"/>
              <a:ea typeface="Bricolage Grotesque Medium"/>
              <a:cs typeface="Bricolage Grotesque Medium"/>
              <a:sym typeface="Bricolage Grotesque Medium"/>
            </a:endParaRPr>
          </a:p>
        </p:txBody>
      </p:sp>
      <p:pic>
        <p:nvPicPr>
          <p:cNvPr id="382" name="Google Shape;382;p38" title="detective.png"/>
          <p:cNvPicPr preferRelativeResize="0"/>
          <p:nvPr/>
        </p:nvPicPr>
        <p:blipFill>
          <a:blip r:embed="rId4">
            <a:alphaModFix/>
          </a:blip>
          <a:stretch>
            <a:fillRect/>
          </a:stretch>
        </p:blipFill>
        <p:spPr>
          <a:xfrm>
            <a:off x="-4806" y="3329927"/>
            <a:ext cx="2868345" cy="1838175"/>
          </a:xfrm>
          <a:prstGeom prst="rect">
            <a:avLst/>
          </a:prstGeom>
          <a:noFill/>
          <a:ln>
            <a:noFill/>
          </a:ln>
        </p:spPr>
      </p:pic>
      <p:sp>
        <p:nvSpPr>
          <p:cNvPr id="383" name="Google Shape;383;p38"/>
          <p:cNvSpPr txBox="1"/>
          <p:nvPr/>
        </p:nvSpPr>
        <p:spPr>
          <a:xfrm>
            <a:off x="378000" y="378000"/>
            <a:ext cx="2171400" cy="1084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Mystery Post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Use your detective tools to find the clues!</a:t>
            </a:r>
            <a:endParaRPr>
              <a:solidFill>
                <a:srgbClr val="FFFFFF"/>
              </a:solidFill>
              <a:latin typeface="Nunito Medium"/>
              <a:ea typeface="Nunito Medium"/>
              <a:cs typeface="Nunito Medium"/>
              <a:sym typeface="Nunito Medium"/>
            </a:endParaRPr>
          </a:p>
        </p:txBody>
      </p:sp>
      <p:pic>
        <p:nvPicPr>
          <p:cNvPr id="384" name="Google Shape;384;p38" title="Tool Key.png"/>
          <p:cNvPicPr preferRelativeResize="0"/>
          <p:nvPr/>
        </p:nvPicPr>
        <p:blipFill rotWithShape="1">
          <a:blip r:embed="rId5">
            <a:alphaModFix/>
          </a:blip>
          <a:srcRect r="27071"/>
          <a:stretch/>
        </p:blipFill>
        <p:spPr>
          <a:xfrm>
            <a:off x="6457950" y="741300"/>
            <a:ext cx="1833099" cy="4084874"/>
          </a:xfrm>
          <a:prstGeom prst="rect">
            <a:avLst/>
          </a:prstGeom>
          <a:noFill/>
          <a:ln>
            <a:noFill/>
          </a:ln>
        </p:spPr>
      </p:pic>
      <p:pic>
        <p:nvPicPr>
          <p:cNvPr id="385" name="Google Shape;385;p38" title="Group 493.png"/>
          <p:cNvPicPr preferRelativeResize="0"/>
          <p:nvPr/>
        </p:nvPicPr>
        <p:blipFill>
          <a:blip r:embed="rId6">
            <a:alphaModFix/>
          </a:blip>
          <a:stretch>
            <a:fillRect/>
          </a:stretch>
        </p:blipFill>
        <p:spPr>
          <a:xfrm>
            <a:off x="8093300" y="790272"/>
            <a:ext cx="918000" cy="1013472"/>
          </a:xfrm>
          <a:prstGeom prst="rect">
            <a:avLst/>
          </a:prstGeom>
          <a:noFill/>
          <a:ln>
            <a:noFill/>
          </a:ln>
        </p:spPr>
      </p:pic>
      <p:pic>
        <p:nvPicPr>
          <p:cNvPr id="386" name="Google Shape;386;p38" title="Group 492.png"/>
          <p:cNvPicPr preferRelativeResize="0"/>
          <p:nvPr/>
        </p:nvPicPr>
        <p:blipFill>
          <a:blip r:embed="rId7">
            <a:alphaModFix/>
          </a:blip>
          <a:stretch>
            <a:fillRect/>
          </a:stretch>
        </p:blipFill>
        <p:spPr>
          <a:xfrm>
            <a:off x="8093300" y="1858162"/>
            <a:ext cx="918000" cy="1009800"/>
          </a:xfrm>
          <a:prstGeom prst="rect">
            <a:avLst/>
          </a:prstGeom>
          <a:noFill/>
          <a:ln>
            <a:noFill/>
          </a:ln>
        </p:spPr>
      </p:pic>
      <p:pic>
        <p:nvPicPr>
          <p:cNvPr id="387" name="Google Shape;387;p38" title="Group 490.png"/>
          <p:cNvPicPr preferRelativeResize="0"/>
          <p:nvPr/>
        </p:nvPicPr>
        <p:blipFill rotWithShape="1">
          <a:blip r:embed="rId8">
            <a:alphaModFix/>
          </a:blip>
          <a:srcRect/>
          <a:stretch/>
        </p:blipFill>
        <p:spPr>
          <a:xfrm>
            <a:off x="8093290" y="2922381"/>
            <a:ext cx="918000" cy="1013472"/>
          </a:xfrm>
          <a:prstGeom prst="rect">
            <a:avLst/>
          </a:prstGeom>
          <a:noFill/>
          <a:ln>
            <a:noFill/>
          </a:ln>
        </p:spPr>
      </p:pic>
      <p:pic>
        <p:nvPicPr>
          <p:cNvPr id="388" name="Google Shape;388;p38" title="Group 491.png"/>
          <p:cNvPicPr preferRelativeResize="0"/>
          <p:nvPr/>
        </p:nvPicPr>
        <p:blipFill>
          <a:blip r:embed="rId9">
            <a:alphaModFix/>
          </a:blip>
          <a:stretch>
            <a:fillRect/>
          </a:stretch>
        </p:blipFill>
        <p:spPr>
          <a:xfrm>
            <a:off x="8093290" y="3990272"/>
            <a:ext cx="918000" cy="1013472"/>
          </a:xfrm>
          <a:prstGeom prst="rect">
            <a:avLst/>
          </a:prstGeom>
          <a:noFill/>
          <a:ln>
            <a:noFill/>
          </a:ln>
        </p:spPr>
      </p:pic>
      <p:sp>
        <p:nvSpPr>
          <p:cNvPr id="389" name="Google Shape;389;p38"/>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pic>
        <p:nvPicPr>
          <p:cNvPr id="394" name="Google Shape;394;p39" title="04B.png"/>
          <p:cNvPicPr preferRelativeResize="0"/>
          <p:nvPr/>
        </p:nvPicPr>
        <p:blipFill rotWithShape="1">
          <a:blip r:embed="rId3">
            <a:alphaModFix/>
          </a:blip>
          <a:srcRect/>
          <a:stretch/>
        </p:blipFill>
        <p:spPr>
          <a:xfrm>
            <a:off x="152400" y="152400"/>
            <a:ext cx="8602138" cy="4838702"/>
          </a:xfrm>
          <a:prstGeom prst="rect">
            <a:avLst/>
          </a:prstGeom>
          <a:noFill/>
          <a:ln>
            <a:noFill/>
          </a:ln>
        </p:spPr>
      </p:pic>
      <p:sp>
        <p:nvSpPr>
          <p:cNvPr id="395" name="Google Shape;395;p39"/>
          <p:cNvSpPr/>
          <p:nvPr/>
        </p:nvSpPr>
        <p:spPr>
          <a:xfrm>
            <a:off x="450575" y="2106350"/>
            <a:ext cx="1965300" cy="1200000"/>
          </a:xfrm>
          <a:prstGeom prst="wedgeRoundRectCallout">
            <a:avLst>
              <a:gd name="adj1" fmla="val 7607"/>
              <a:gd name="adj2" fmla="val 64425"/>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endParaRPr sz="1100">
              <a:latin typeface="Bricolage Grotesque Medium"/>
              <a:ea typeface="Bricolage Grotesque Medium"/>
              <a:cs typeface="Bricolage Grotesque Medium"/>
              <a:sym typeface="Bricolage Grotesque Medium"/>
            </a:endParaRPr>
          </a:p>
        </p:txBody>
      </p:sp>
      <p:pic>
        <p:nvPicPr>
          <p:cNvPr id="396" name="Google Shape;396;p39"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397" name="Google Shape;397;p39" title="detective.png"/>
          <p:cNvPicPr preferRelativeResize="0"/>
          <p:nvPr/>
        </p:nvPicPr>
        <p:blipFill>
          <a:blip r:embed="rId5">
            <a:alphaModFix/>
          </a:blip>
          <a:stretch>
            <a:fillRect/>
          </a:stretch>
        </p:blipFill>
        <p:spPr>
          <a:xfrm>
            <a:off x="-4806" y="3329927"/>
            <a:ext cx="2868345" cy="1838175"/>
          </a:xfrm>
          <a:prstGeom prst="rect">
            <a:avLst/>
          </a:prstGeom>
          <a:noFill/>
          <a:ln>
            <a:noFill/>
          </a:ln>
        </p:spPr>
      </p:pic>
      <p:sp>
        <p:nvSpPr>
          <p:cNvPr id="398" name="Google Shape;398;p39"/>
          <p:cNvSpPr txBox="1"/>
          <p:nvPr/>
        </p:nvSpPr>
        <p:spPr>
          <a:xfrm>
            <a:off x="378000" y="378000"/>
            <a:ext cx="2171400" cy="1084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Mystery Post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Use your detective tools to find the clues!</a:t>
            </a:r>
            <a:endParaRPr>
              <a:solidFill>
                <a:srgbClr val="FFFFFF"/>
              </a:solidFill>
              <a:latin typeface="Nunito Medium"/>
              <a:ea typeface="Nunito Medium"/>
              <a:cs typeface="Nunito Medium"/>
              <a:sym typeface="Nunito Medium"/>
            </a:endParaRPr>
          </a:p>
        </p:txBody>
      </p:sp>
      <p:pic>
        <p:nvPicPr>
          <p:cNvPr id="399" name="Google Shape;399;p39" title="SOLVED.png"/>
          <p:cNvPicPr preferRelativeResize="0"/>
          <p:nvPr/>
        </p:nvPicPr>
        <p:blipFill>
          <a:blip r:embed="rId6">
            <a:alphaModFix/>
          </a:blip>
          <a:stretch>
            <a:fillRect/>
          </a:stretch>
        </p:blipFill>
        <p:spPr>
          <a:xfrm>
            <a:off x="696912" y="2360825"/>
            <a:ext cx="1472626" cy="691050"/>
          </a:xfrm>
          <a:prstGeom prst="rect">
            <a:avLst/>
          </a:prstGeom>
          <a:noFill/>
          <a:ln>
            <a:noFill/>
          </a:ln>
        </p:spPr>
      </p:pic>
      <p:sp>
        <p:nvSpPr>
          <p:cNvPr id="400" name="Google Shape;400;p39"/>
          <p:cNvSpPr/>
          <p:nvPr/>
        </p:nvSpPr>
        <p:spPr>
          <a:xfrm flipH="1">
            <a:off x="6157207" y="4003081"/>
            <a:ext cx="2323200" cy="581700"/>
          </a:xfrm>
          <a:prstGeom prst="homePlate">
            <a:avLst>
              <a:gd name="adj" fmla="val 50000"/>
            </a:avLst>
          </a:prstGeom>
          <a:solidFill>
            <a:srgbClr val="B199D6"/>
          </a:solidFill>
          <a:ln w="19050" cap="flat" cmpd="sng">
            <a:solidFill>
              <a:schemeClr val="dk1"/>
            </a:solidFill>
            <a:prstDash val="solid"/>
            <a:round/>
            <a:headEnd type="none" w="sm" len="sm"/>
            <a:tailEnd type="none" w="sm" len="sm"/>
          </a:ln>
          <a:effectLst>
            <a:outerShdw dist="38100" dir="2700000" algn="bl" rotWithShape="0">
              <a:srgbClr val="000000"/>
            </a:outerShdw>
          </a:effectLst>
        </p:spPr>
        <p:txBody>
          <a:bodyPr spcFirstLastPara="1" wrap="square" lIns="180000" tIns="90000" rIns="180000" bIns="91425" anchor="ctr" anchorCtr="0">
            <a:noAutofit/>
          </a:bodyPr>
          <a:lstStyle/>
          <a:p>
            <a:pPr marL="0" lvl="0" indent="0" algn="l" rtl="0">
              <a:spcBef>
                <a:spcPts val="0"/>
              </a:spcBef>
              <a:spcAft>
                <a:spcPts val="0"/>
              </a:spcAft>
              <a:buNone/>
            </a:pPr>
            <a:r>
              <a:rPr lang="en-GB" sz="1000" b="1">
                <a:latin typeface="Bricolage Grotesque"/>
                <a:ea typeface="Bricolage Grotesque"/>
                <a:cs typeface="Bricolage Grotesque"/>
                <a:sym typeface="Bricolage Grotesque"/>
              </a:rPr>
              <a:t>Ad Alarm</a:t>
            </a:r>
            <a:endParaRPr sz="1000" b="1">
              <a:latin typeface="Bricolage Grotesque"/>
              <a:ea typeface="Bricolage Grotesque"/>
              <a:cs typeface="Bricolage Grotesque"/>
              <a:sym typeface="Bricolage Grotesque"/>
            </a:endParaRPr>
          </a:p>
          <a:p>
            <a:pPr marL="0" lvl="0" indent="0" algn="l" rtl="0">
              <a:spcBef>
                <a:spcPts val="0"/>
              </a:spcBef>
              <a:spcAft>
                <a:spcPts val="0"/>
              </a:spcAft>
              <a:buNone/>
            </a:pPr>
            <a:r>
              <a:rPr lang="en-GB" sz="1000">
                <a:latin typeface="Bricolage Grotesque"/>
                <a:ea typeface="Bricolage Grotesque"/>
                <a:cs typeface="Bricolage Grotesque"/>
                <a:sym typeface="Bricolage Grotesque"/>
              </a:rPr>
              <a:t>Sneaky sales pitch!</a:t>
            </a:r>
            <a:endParaRPr sz="1000">
              <a:latin typeface="Bricolage Grotesque"/>
              <a:ea typeface="Bricolage Grotesque"/>
              <a:cs typeface="Bricolage Grotesque"/>
              <a:sym typeface="Bricolage Grotesque"/>
            </a:endParaRPr>
          </a:p>
        </p:txBody>
      </p:sp>
      <p:pic>
        <p:nvPicPr>
          <p:cNvPr id="401" name="Google Shape;401;p39" title="Group 490.png"/>
          <p:cNvPicPr preferRelativeResize="0"/>
          <p:nvPr/>
        </p:nvPicPr>
        <p:blipFill rotWithShape="1">
          <a:blip r:embed="rId7">
            <a:alphaModFix/>
          </a:blip>
          <a:srcRect/>
          <a:stretch/>
        </p:blipFill>
        <p:spPr>
          <a:xfrm>
            <a:off x="7827215" y="3679763"/>
            <a:ext cx="1260000" cy="1394399"/>
          </a:xfrm>
          <a:prstGeom prst="rect">
            <a:avLst/>
          </a:prstGeom>
          <a:noFill/>
          <a:ln>
            <a:noFill/>
          </a:ln>
        </p:spPr>
      </p:pic>
      <p:sp>
        <p:nvSpPr>
          <p:cNvPr id="402" name="Google Shape;402;p39"/>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0"/>
          <p:cNvSpPr/>
          <p:nvPr/>
        </p:nvSpPr>
        <p:spPr>
          <a:xfrm>
            <a:off x="486000" y="1323750"/>
            <a:ext cx="4733400" cy="2320800"/>
          </a:xfrm>
          <a:prstGeom prst="wedgeRoundRectCallout">
            <a:avLst>
              <a:gd name="adj1" fmla="val 63192"/>
              <a:gd name="adj2" fmla="val 36812"/>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2400">
                <a:latin typeface="Bricolage Grotesque Medium"/>
                <a:ea typeface="Bricolage Grotesque Medium"/>
                <a:cs typeface="Bricolage Grotesque Medium"/>
                <a:sym typeface="Bricolage Grotesque Medium"/>
              </a:rPr>
              <a:t>It’s time for </a:t>
            </a:r>
            <a:r>
              <a:rPr lang="en-GB" sz="2400" b="1">
                <a:solidFill>
                  <a:srgbClr val="862B90"/>
                </a:solidFill>
                <a:latin typeface="Bricolage Grotesque"/>
                <a:ea typeface="Bricolage Grotesque"/>
                <a:cs typeface="Bricolage Grotesque"/>
                <a:sym typeface="Bricolage Grotesque"/>
              </a:rPr>
              <a:t>YOU</a:t>
            </a:r>
            <a:r>
              <a:rPr lang="en-GB" sz="2400">
                <a:latin typeface="Bricolage Grotesque Medium"/>
                <a:ea typeface="Bricolage Grotesque Medium"/>
                <a:cs typeface="Bricolage Grotesque Medium"/>
                <a:sym typeface="Bricolage Grotesque Medium"/>
              </a:rPr>
              <a:t> to put your detective skills to the test.</a:t>
            </a:r>
            <a:endParaRPr sz="2400">
              <a:latin typeface="Bricolage Grotesque Medium"/>
              <a:ea typeface="Bricolage Grotesque Medium"/>
              <a:cs typeface="Bricolage Grotesque Medium"/>
              <a:sym typeface="Bricolage Grotesque Medium"/>
            </a:endParaRPr>
          </a:p>
        </p:txBody>
      </p:sp>
      <p:pic>
        <p:nvPicPr>
          <p:cNvPr id="408" name="Google Shape;408;p40"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pic>
        <p:nvPicPr>
          <p:cNvPr id="409" name="Google Shape;409;p40" title="detective.png"/>
          <p:cNvPicPr preferRelativeResize="0"/>
          <p:nvPr/>
        </p:nvPicPr>
        <p:blipFill>
          <a:blip r:embed="rId4">
            <a:alphaModFix/>
          </a:blip>
          <a:stretch>
            <a:fillRect/>
          </a:stretch>
        </p:blipFill>
        <p:spPr>
          <a:xfrm flipH="1">
            <a:off x="4156347" y="1844858"/>
            <a:ext cx="5147326" cy="3298649"/>
          </a:xfrm>
          <a:prstGeom prst="rect">
            <a:avLst/>
          </a:prstGeom>
          <a:noFill/>
          <a:ln>
            <a:noFill/>
          </a:ln>
        </p:spPr>
      </p:pic>
      <p:sp>
        <p:nvSpPr>
          <p:cNvPr id="410" name="Google Shape;410;p40"/>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pic>
        <p:nvPicPr>
          <p:cNvPr id="415" name="Google Shape;415;p41" title="Slide 18.png"/>
          <p:cNvPicPr preferRelativeResize="0"/>
          <p:nvPr/>
        </p:nvPicPr>
        <p:blipFill rotWithShape="1">
          <a:blip r:embed="rId3">
            <a:alphaModFix/>
          </a:blip>
          <a:srcRect l="32190" t="90" r="34777" b="90"/>
          <a:stretch/>
        </p:blipFill>
        <p:spPr>
          <a:xfrm>
            <a:off x="3164688" y="337600"/>
            <a:ext cx="2990177" cy="5162400"/>
          </a:xfrm>
          <a:prstGeom prst="rect">
            <a:avLst/>
          </a:prstGeom>
          <a:noFill/>
          <a:ln>
            <a:noFill/>
          </a:ln>
        </p:spPr>
      </p:pic>
      <p:sp>
        <p:nvSpPr>
          <p:cNvPr id="416" name="Google Shape;416;p41"/>
          <p:cNvSpPr txBox="1"/>
          <p:nvPr/>
        </p:nvSpPr>
        <p:spPr>
          <a:xfrm>
            <a:off x="378000" y="1078725"/>
            <a:ext cx="2735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2000" b="1">
                <a:solidFill>
                  <a:srgbClr val="FFFFFF"/>
                </a:solidFill>
                <a:latin typeface="Nunito"/>
                <a:ea typeface="Nunito"/>
                <a:cs typeface="Nunito"/>
                <a:sym typeface="Nunito"/>
              </a:rPr>
              <a:t>How to play</a:t>
            </a:r>
            <a:endParaRPr>
              <a:solidFill>
                <a:srgbClr val="FFFFFF"/>
              </a:solidFill>
              <a:latin typeface="Nunito Medium"/>
              <a:ea typeface="Nunito Medium"/>
              <a:cs typeface="Nunito Medium"/>
              <a:sym typeface="Nunito Medium"/>
            </a:endParaRPr>
          </a:p>
        </p:txBody>
      </p:sp>
      <p:pic>
        <p:nvPicPr>
          <p:cNvPr id="417" name="Google Shape;417;p41"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sp>
        <p:nvSpPr>
          <p:cNvPr id="418" name="Google Shape;418;p41"/>
          <p:cNvSpPr/>
          <p:nvPr/>
        </p:nvSpPr>
        <p:spPr>
          <a:xfrm>
            <a:off x="256775" y="1644225"/>
            <a:ext cx="2767800" cy="2865300"/>
          </a:xfrm>
          <a:prstGeom prst="roundRect">
            <a:avLst>
              <a:gd name="adj" fmla="val 16667"/>
            </a:avLst>
          </a:prstGeom>
          <a:solidFill>
            <a:srgbClr val="FFFFFF"/>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GB" sz="1100">
                <a:solidFill>
                  <a:schemeClr val="dk1"/>
                </a:solidFill>
                <a:latin typeface="Bricolage Grotesque Medium"/>
                <a:ea typeface="Bricolage Grotesque Medium"/>
                <a:cs typeface="Bricolage Grotesque Medium"/>
                <a:sym typeface="Bricolage Grotesque Medium"/>
              </a:rPr>
              <a:t>Look closely at each of the five case files. </a:t>
            </a:r>
            <a:endParaRPr sz="1100">
              <a:solidFill>
                <a:schemeClr val="dk1"/>
              </a:solidFill>
              <a:latin typeface="Bricolage Grotesque Medium"/>
              <a:ea typeface="Bricolage Grotesque Medium"/>
              <a:cs typeface="Bricolage Grotesque Medium"/>
              <a:sym typeface="Bricolage Grotesque Medium"/>
            </a:endParaRPr>
          </a:p>
          <a:p>
            <a:pPr marL="0" lvl="0" indent="0" algn="l" rtl="0">
              <a:lnSpc>
                <a:spcPct val="115000"/>
              </a:lnSpc>
              <a:spcBef>
                <a:spcPts val="0"/>
              </a:spcBef>
              <a:spcAft>
                <a:spcPts val="0"/>
              </a:spcAft>
              <a:buNone/>
            </a:pPr>
            <a:endParaRPr sz="1100">
              <a:solidFill>
                <a:schemeClr val="dk1"/>
              </a:solidFill>
              <a:latin typeface="Bricolage Grotesque Medium"/>
              <a:ea typeface="Bricolage Grotesque Medium"/>
              <a:cs typeface="Bricolage Grotesque Medium"/>
              <a:sym typeface="Bricolage Grotesque Medium"/>
            </a:endParaRPr>
          </a:p>
          <a:p>
            <a:pPr marL="0" lvl="0" indent="0" algn="l" rtl="0">
              <a:lnSpc>
                <a:spcPct val="115000"/>
              </a:lnSpc>
              <a:spcBef>
                <a:spcPts val="0"/>
              </a:spcBef>
              <a:spcAft>
                <a:spcPts val="0"/>
              </a:spcAft>
              <a:buNone/>
            </a:pPr>
            <a:r>
              <a:rPr lang="en-GB" sz="1100">
                <a:solidFill>
                  <a:schemeClr val="dk1"/>
                </a:solidFill>
                <a:latin typeface="Bricolage Grotesque Medium"/>
                <a:ea typeface="Bricolage Grotesque Medium"/>
                <a:cs typeface="Bricolage Grotesque Medium"/>
                <a:sym typeface="Bricolage Grotesque Medium"/>
              </a:rPr>
              <a:t>Now you know the detective tools - select then apply them (click or tap) to each area of the case file you think looks dodgy! </a:t>
            </a:r>
            <a:endParaRPr sz="1100">
              <a:solidFill>
                <a:schemeClr val="dk1"/>
              </a:solidFill>
              <a:latin typeface="Bricolage Grotesque Medium"/>
              <a:ea typeface="Bricolage Grotesque Medium"/>
              <a:cs typeface="Bricolage Grotesque Medium"/>
              <a:sym typeface="Bricolage Grotesque Medium"/>
            </a:endParaRPr>
          </a:p>
          <a:p>
            <a:pPr marL="0" lvl="0" indent="0" algn="l" rtl="0">
              <a:lnSpc>
                <a:spcPct val="115000"/>
              </a:lnSpc>
              <a:spcBef>
                <a:spcPts val="0"/>
              </a:spcBef>
              <a:spcAft>
                <a:spcPts val="0"/>
              </a:spcAft>
              <a:buNone/>
            </a:pPr>
            <a:endParaRPr sz="1100">
              <a:solidFill>
                <a:schemeClr val="dk1"/>
              </a:solidFill>
              <a:latin typeface="Bricolage Grotesque Medium"/>
              <a:ea typeface="Bricolage Grotesque Medium"/>
              <a:cs typeface="Bricolage Grotesque Medium"/>
              <a:sym typeface="Bricolage Grotesque Medium"/>
            </a:endParaRPr>
          </a:p>
          <a:p>
            <a:pPr marL="0" lvl="0" indent="0" algn="l" rtl="0">
              <a:lnSpc>
                <a:spcPct val="115000"/>
              </a:lnSpc>
              <a:spcBef>
                <a:spcPts val="0"/>
              </a:spcBef>
              <a:spcAft>
                <a:spcPts val="0"/>
              </a:spcAft>
              <a:buNone/>
            </a:pPr>
            <a:r>
              <a:rPr lang="en-GB" sz="1100">
                <a:solidFill>
                  <a:schemeClr val="dk1"/>
                </a:solidFill>
                <a:latin typeface="Bricolage Grotesque Medium"/>
                <a:ea typeface="Bricolage Grotesque Medium"/>
                <a:cs typeface="Bricolage Grotesque Medium"/>
                <a:sym typeface="Bricolage Grotesque Medium"/>
              </a:rPr>
              <a:t>Use the right tool in the right place to crack the case! </a:t>
            </a:r>
            <a:endParaRPr sz="1100">
              <a:solidFill>
                <a:schemeClr val="dk1"/>
              </a:solidFill>
              <a:latin typeface="Bricolage Grotesque Medium"/>
              <a:ea typeface="Bricolage Grotesque Medium"/>
              <a:cs typeface="Bricolage Grotesque Medium"/>
              <a:sym typeface="Bricolage Grotesque Medium"/>
            </a:endParaRPr>
          </a:p>
          <a:p>
            <a:pPr marL="0" lvl="0" indent="0" algn="l" rtl="0">
              <a:lnSpc>
                <a:spcPct val="115000"/>
              </a:lnSpc>
              <a:spcBef>
                <a:spcPts val="0"/>
              </a:spcBef>
              <a:spcAft>
                <a:spcPts val="0"/>
              </a:spcAft>
              <a:buNone/>
            </a:pPr>
            <a:endParaRPr sz="1100">
              <a:solidFill>
                <a:schemeClr val="dk1"/>
              </a:solidFill>
              <a:latin typeface="Bricolage Grotesque Medium"/>
              <a:ea typeface="Bricolage Grotesque Medium"/>
              <a:cs typeface="Bricolage Grotesque Medium"/>
              <a:sym typeface="Bricolage Grotesque Medium"/>
            </a:endParaRPr>
          </a:p>
          <a:p>
            <a:pPr marL="0" lvl="0" indent="0" algn="l" rtl="0">
              <a:lnSpc>
                <a:spcPct val="115000"/>
              </a:lnSpc>
              <a:spcBef>
                <a:spcPts val="0"/>
              </a:spcBef>
              <a:spcAft>
                <a:spcPts val="0"/>
              </a:spcAft>
              <a:buNone/>
            </a:pPr>
            <a:r>
              <a:rPr lang="en-GB" sz="1100">
                <a:solidFill>
                  <a:schemeClr val="dk1"/>
                </a:solidFill>
                <a:latin typeface="Bricolage Grotesque Medium"/>
                <a:ea typeface="Bricolage Grotesque Medium"/>
                <a:cs typeface="Bricolage Grotesque Medium"/>
                <a:sym typeface="Bricolage Grotesque Medium"/>
              </a:rPr>
              <a:t>Continue until you’ve finished all 5.</a:t>
            </a:r>
            <a:endParaRPr sz="1100">
              <a:solidFill>
                <a:schemeClr val="dk1"/>
              </a:solidFill>
              <a:latin typeface="Bricolage Grotesque Medium"/>
              <a:ea typeface="Bricolage Grotesque Medium"/>
              <a:cs typeface="Bricolage Grotesque Medium"/>
              <a:sym typeface="Bricolage Grotesque Medium"/>
            </a:endParaRPr>
          </a:p>
        </p:txBody>
      </p:sp>
      <p:pic>
        <p:nvPicPr>
          <p:cNvPr id="419" name="Google Shape;419;p41" title="Tools.png"/>
          <p:cNvPicPr preferRelativeResize="0"/>
          <p:nvPr/>
        </p:nvPicPr>
        <p:blipFill>
          <a:blip r:embed="rId5">
            <a:alphaModFix/>
          </a:blip>
          <a:stretch>
            <a:fillRect/>
          </a:stretch>
        </p:blipFill>
        <p:spPr>
          <a:xfrm>
            <a:off x="5751200" y="423501"/>
            <a:ext cx="3926199" cy="4685798"/>
          </a:xfrm>
          <a:prstGeom prst="rect">
            <a:avLst/>
          </a:prstGeom>
          <a:noFill/>
          <a:ln>
            <a:noFill/>
          </a:ln>
        </p:spPr>
      </p:pic>
      <p:sp>
        <p:nvSpPr>
          <p:cNvPr id="420" name="Google Shape;420;p41"/>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29</a:t>
            </a:fld>
            <a:endParaRPr/>
          </a:p>
        </p:txBody>
      </p:sp>
      <p:sp>
        <p:nvSpPr>
          <p:cNvPr id="421" name="Google Shape;421;p41"/>
          <p:cNvSpPr/>
          <p:nvPr/>
        </p:nvSpPr>
        <p:spPr>
          <a:xfrm>
            <a:off x="-416725" y="0"/>
            <a:ext cx="9663900" cy="990600"/>
          </a:xfrm>
          <a:prstGeom prst="roundRect">
            <a:avLst>
              <a:gd name="adj" fmla="val 25675"/>
            </a:avLst>
          </a:prstGeom>
          <a:solidFill>
            <a:srgbClr val="862B90"/>
          </a:solidFill>
          <a:ln>
            <a:noFill/>
          </a:ln>
          <a:effectLst>
            <a:outerShdw dist="57150" dir="2700000" algn="bl" rotWithShape="0">
              <a:srgbClr val="000000"/>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22" name="Google Shape;422;p41"/>
          <p:cNvSpPr txBox="1"/>
          <p:nvPr/>
        </p:nvSpPr>
        <p:spPr>
          <a:xfrm>
            <a:off x="1085851" y="280300"/>
            <a:ext cx="36621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1800" b="1">
                <a:solidFill>
                  <a:srgbClr val="FFFFFF"/>
                </a:solidFill>
                <a:latin typeface="Nunito"/>
                <a:ea typeface="Nunito"/>
                <a:cs typeface="Nunito"/>
                <a:sym typeface="Nunito"/>
              </a:rPr>
              <a:t>play.esmart.org.au</a:t>
            </a:r>
            <a:endParaRPr sz="1800">
              <a:solidFill>
                <a:srgbClr val="FFFFFF"/>
              </a:solidFill>
              <a:latin typeface="Nunito Medium"/>
              <a:ea typeface="Nunito Medium"/>
              <a:cs typeface="Nunito Medium"/>
              <a:sym typeface="Nunito Medium"/>
            </a:endParaRPr>
          </a:p>
        </p:txBody>
      </p:sp>
      <p:sp>
        <p:nvSpPr>
          <p:cNvPr id="423" name="Google Shape;423;p41"/>
          <p:cNvSpPr/>
          <p:nvPr/>
        </p:nvSpPr>
        <p:spPr>
          <a:xfrm>
            <a:off x="5742600" y="105750"/>
            <a:ext cx="3231300" cy="742200"/>
          </a:xfrm>
          <a:prstGeom prst="roundRect">
            <a:avLst>
              <a:gd name="adj" fmla="val 16667"/>
            </a:avLst>
          </a:prstGeom>
          <a:solidFill>
            <a:srgbClr val="BDF85E"/>
          </a:solidFill>
          <a:ln w="38100" cap="flat" cmpd="sng">
            <a:solidFill>
              <a:srgbClr val="FFFFFF"/>
            </a:solidFill>
            <a:prstDash val="solid"/>
            <a:round/>
            <a:headEnd type="none" w="sm" len="sm"/>
            <a:tailEnd type="none" w="sm" len="sm"/>
          </a:ln>
          <a:effectLst>
            <a:outerShdw blurRad="57150" dist="19050" dir="5400000" algn="bl" rotWithShape="0">
              <a:srgbClr val="000000">
                <a:alpha val="40000"/>
              </a:srgbClr>
            </a:outerShdw>
          </a:effectLst>
        </p:spPr>
        <p:txBody>
          <a:bodyPr spcFirstLastPara="1" wrap="square" lIns="180000" tIns="180000" rIns="180000" bIns="180000" anchor="ctr" anchorCtr="0">
            <a:noAutofit/>
          </a:bodyPr>
          <a:lstStyle/>
          <a:p>
            <a:pPr marL="0" lvl="0" indent="0" algn="r" rtl="0">
              <a:lnSpc>
                <a:spcPct val="115000"/>
              </a:lnSpc>
              <a:spcBef>
                <a:spcPts val="0"/>
              </a:spcBef>
              <a:spcAft>
                <a:spcPts val="0"/>
              </a:spcAft>
              <a:buNone/>
            </a:pPr>
            <a:r>
              <a:rPr lang="en-GB" sz="1100">
                <a:solidFill>
                  <a:srgbClr val="000000"/>
                </a:solidFill>
                <a:latin typeface="Jua"/>
                <a:ea typeface="Jua"/>
                <a:cs typeface="Jua"/>
                <a:sym typeface="Jua"/>
              </a:rPr>
              <a:t>If you finish the game early, begin</a:t>
            </a:r>
            <a:endParaRPr sz="1100">
              <a:solidFill>
                <a:srgbClr val="000000"/>
              </a:solidFill>
              <a:latin typeface="Jua"/>
              <a:ea typeface="Jua"/>
              <a:cs typeface="Jua"/>
              <a:sym typeface="Jua"/>
            </a:endParaRPr>
          </a:p>
          <a:p>
            <a:pPr marL="0" lvl="0" indent="0" algn="r" rtl="0">
              <a:lnSpc>
                <a:spcPct val="115000"/>
              </a:lnSpc>
              <a:spcBef>
                <a:spcPts val="0"/>
              </a:spcBef>
              <a:spcAft>
                <a:spcPts val="0"/>
              </a:spcAft>
              <a:buNone/>
            </a:pPr>
            <a:r>
              <a:rPr lang="en-GB" sz="1100">
                <a:solidFill>
                  <a:srgbClr val="000000"/>
                </a:solidFill>
                <a:latin typeface="Jua"/>
                <a:ea typeface="Jua"/>
                <a:cs typeface="Jua"/>
                <a:sym typeface="Jua"/>
              </a:rPr>
              <a:t>colouring in your contact island map.</a:t>
            </a:r>
            <a:endParaRPr sz="1100">
              <a:solidFill>
                <a:srgbClr val="000000"/>
              </a:solidFill>
              <a:latin typeface="Jua"/>
              <a:ea typeface="Jua"/>
              <a:cs typeface="Jua"/>
              <a:sym typeface="Jua"/>
            </a:endParaRPr>
          </a:p>
        </p:txBody>
      </p:sp>
      <p:pic>
        <p:nvPicPr>
          <p:cNvPr id="424" name="Google Shape;424;p41" title="Group 333.png"/>
          <p:cNvPicPr preferRelativeResize="0"/>
          <p:nvPr/>
        </p:nvPicPr>
        <p:blipFill>
          <a:blip r:embed="rId6">
            <a:alphaModFix/>
          </a:blip>
          <a:stretch>
            <a:fillRect/>
          </a:stretch>
        </p:blipFill>
        <p:spPr>
          <a:xfrm>
            <a:off x="5980787" y="270387"/>
            <a:ext cx="383825" cy="390241"/>
          </a:xfrm>
          <a:prstGeom prst="rect">
            <a:avLst/>
          </a:prstGeom>
          <a:noFill/>
          <a:ln>
            <a:noFill/>
          </a:ln>
        </p:spPr>
      </p:pic>
      <p:pic>
        <p:nvPicPr>
          <p:cNvPr id="425" name="Google Shape;425;p41" title="eSmart _Data Detective_Training Day 1.png"/>
          <p:cNvPicPr preferRelativeResize="0"/>
          <p:nvPr/>
        </p:nvPicPr>
        <p:blipFill rotWithShape="1">
          <a:blip r:embed="rId7">
            <a:alphaModFix/>
          </a:blip>
          <a:srcRect/>
          <a:stretch/>
        </p:blipFill>
        <p:spPr>
          <a:xfrm>
            <a:off x="192350" y="105750"/>
            <a:ext cx="810826" cy="810826"/>
          </a:xfrm>
          <a:prstGeom prst="rect">
            <a:avLst/>
          </a:prstGeom>
          <a:noFill/>
          <a:ln>
            <a:noFill/>
          </a:ln>
        </p:spPr>
      </p:pic>
      <p:pic>
        <p:nvPicPr>
          <p:cNvPr id="426" name="Google Shape;426;p41" title="image 7.png"/>
          <p:cNvPicPr preferRelativeResize="0"/>
          <p:nvPr/>
        </p:nvPicPr>
        <p:blipFill rotWithShape="1">
          <a:blip r:embed="rId8">
            <a:alphaModFix/>
          </a:blip>
          <a:srcRect l="3960" r="3951"/>
          <a:stretch/>
        </p:blipFill>
        <p:spPr>
          <a:xfrm rot="-7" flipH="1">
            <a:off x="2523024" y="3418577"/>
            <a:ext cx="1775601" cy="179487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72"/>
        <p:cNvGrpSpPr/>
        <p:nvPr/>
      </p:nvGrpSpPr>
      <p:grpSpPr>
        <a:xfrm>
          <a:off x="0" y="0"/>
          <a:ext cx="0" cy="0"/>
          <a:chOff x="0" y="0"/>
          <a:chExt cx="0" cy="0"/>
        </a:xfrm>
      </p:grpSpPr>
      <p:sp>
        <p:nvSpPr>
          <p:cNvPr id="73" name="Google Shape;73;p15"/>
          <p:cNvSpPr txBox="1"/>
          <p:nvPr/>
        </p:nvSpPr>
        <p:spPr>
          <a:xfrm>
            <a:off x="378000" y="378000"/>
            <a:ext cx="27354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2000" b="1">
                <a:solidFill>
                  <a:srgbClr val="862B90"/>
                </a:solidFill>
                <a:latin typeface="Nunito"/>
                <a:ea typeface="Nunito"/>
                <a:cs typeface="Nunito"/>
                <a:sym typeface="Nunito"/>
              </a:rPr>
              <a:t>Educator tips</a:t>
            </a:r>
            <a:endParaRPr>
              <a:solidFill>
                <a:srgbClr val="862B90"/>
              </a:solidFill>
              <a:latin typeface="Nunito Medium"/>
              <a:ea typeface="Nunito Medium"/>
              <a:cs typeface="Nunito Medium"/>
              <a:sym typeface="Nunito Medium"/>
            </a:endParaRPr>
          </a:p>
        </p:txBody>
      </p:sp>
      <p:pic>
        <p:nvPicPr>
          <p:cNvPr id="74" name="Google Shape;74;p15"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75" name="Google Shape;75;p15"/>
          <p:cNvSpPr/>
          <p:nvPr/>
        </p:nvSpPr>
        <p:spPr>
          <a:xfrm>
            <a:off x="355025" y="386600"/>
            <a:ext cx="8386800" cy="4404600"/>
          </a:xfrm>
          <a:prstGeom prst="roundRect">
            <a:avLst>
              <a:gd name="adj" fmla="val 4274"/>
            </a:avLst>
          </a:prstGeom>
          <a:solidFill>
            <a:srgbClr val="E0F9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76" name="Google Shape;76;p15" title="A digital license poster for ESmart..png"/>
          <p:cNvPicPr preferRelativeResize="0"/>
          <p:nvPr/>
        </p:nvPicPr>
        <p:blipFill>
          <a:blip r:embed="rId4">
            <a:alphaModFix/>
          </a:blip>
          <a:stretch>
            <a:fillRect/>
          </a:stretch>
        </p:blipFill>
        <p:spPr>
          <a:xfrm>
            <a:off x="520200" y="539750"/>
            <a:ext cx="2477825" cy="4098300"/>
          </a:xfrm>
          <a:prstGeom prst="rect">
            <a:avLst/>
          </a:prstGeom>
          <a:noFill/>
          <a:ln>
            <a:noFill/>
          </a:ln>
        </p:spPr>
      </p:pic>
      <p:sp>
        <p:nvSpPr>
          <p:cNvPr id="77" name="Google Shape;77;p15"/>
          <p:cNvSpPr txBox="1"/>
          <p:nvPr/>
        </p:nvSpPr>
        <p:spPr>
          <a:xfrm>
            <a:off x="3147950" y="583825"/>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solidFill>
                  <a:srgbClr val="2341DD"/>
                </a:solidFill>
                <a:latin typeface="Nunito"/>
                <a:ea typeface="Nunito"/>
                <a:cs typeface="Nunito"/>
                <a:sym typeface="Nunito"/>
              </a:rPr>
              <a:t>The eSmart Digital Licence</a:t>
            </a:r>
            <a:endParaRPr b="1">
              <a:solidFill>
                <a:srgbClr val="2341DD"/>
              </a:solidFill>
              <a:latin typeface="Nunito"/>
              <a:ea typeface="Nunito"/>
              <a:cs typeface="Nunito"/>
              <a:sym typeface="Nunito"/>
            </a:endParaRPr>
          </a:p>
        </p:txBody>
      </p:sp>
      <p:sp>
        <p:nvSpPr>
          <p:cNvPr id="78" name="Google Shape;78;p15"/>
          <p:cNvSpPr txBox="1"/>
          <p:nvPr/>
        </p:nvSpPr>
        <p:spPr>
          <a:xfrm>
            <a:off x="3147950" y="1970225"/>
            <a:ext cx="5180700" cy="828000"/>
          </a:xfrm>
          <a:prstGeom prst="rect">
            <a:avLst/>
          </a:prstGeom>
          <a:noFill/>
          <a:ln>
            <a:noFill/>
          </a:ln>
        </p:spPr>
        <p:txBody>
          <a:bodyPr spcFirstLastPara="1" wrap="square" lIns="91425" tIns="91425" rIns="91425" bIns="91425" anchor="t" anchorCtr="0">
            <a:spAutoFit/>
          </a:bodyPr>
          <a:lstStyle/>
          <a:p>
            <a:pPr marL="0" lvl="0" indent="0" algn="l" rtl="0">
              <a:lnSpc>
                <a:spcPct val="140000"/>
              </a:lnSpc>
              <a:spcBef>
                <a:spcPts val="0"/>
              </a:spcBef>
              <a:spcAft>
                <a:spcPts val="0"/>
              </a:spcAft>
              <a:buNone/>
            </a:pPr>
            <a:r>
              <a:rPr lang="en-GB" sz="1100">
                <a:solidFill>
                  <a:schemeClr val="dk1"/>
                </a:solidFill>
                <a:latin typeface="Bricolage Grotesque Medium"/>
                <a:ea typeface="Bricolage Grotesque Medium"/>
                <a:cs typeface="Bricolage Grotesque Medium"/>
                <a:sym typeface="Bricolage Grotesque Medium"/>
              </a:rPr>
              <a:t>This lesson forms part of the eSmart Digital Licence, providing primary school‑aged learners with essential digital citizenship and online safety skills through curriculum‑aligned, educator‑led lesson plans. </a:t>
            </a:r>
            <a:endParaRPr sz="1100">
              <a:solidFill>
                <a:schemeClr val="dk1"/>
              </a:solidFill>
              <a:latin typeface="Bricolage Grotesque Medium"/>
              <a:ea typeface="Bricolage Grotesque Medium"/>
              <a:cs typeface="Bricolage Grotesque Medium"/>
              <a:sym typeface="Bricolage Grotesque Medium"/>
            </a:endParaRPr>
          </a:p>
        </p:txBody>
      </p:sp>
      <p:sp>
        <p:nvSpPr>
          <p:cNvPr id="79" name="Google Shape;79;p15"/>
          <p:cNvSpPr txBox="1"/>
          <p:nvPr/>
        </p:nvSpPr>
        <p:spPr>
          <a:xfrm>
            <a:off x="3147950" y="1126125"/>
            <a:ext cx="5133300" cy="702000"/>
          </a:xfrm>
          <a:prstGeom prst="rect">
            <a:avLst/>
          </a:prstGeom>
          <a:noFill/>
          <a:ln>
            <a:noFill/>
          </a:ln>
        </p:spPr>
        <p:txBody>
          <a:bodyPr spcFirstLastPara="1" wrap="square" lIns="91425" tIns="91425" rIns="91425" bIns="91425" anchor="t" anchorCtr="0">
            <a:spAutoFit/>
          </a:bodyPr>
          <a:lstStyle/>
          <a:p>
            <a:pPr marL="0" lvl="0" indent="0" algn="l" rtl="0">
              <a:lnSpc>
                <a:spcPct val="140000"/>
              </a:lnSpc>
              <a:spcBef>
                <a:spcPts val="0"/>
              </a:spcBef>
              <a:spcAft>
                <a:spcPts val="0"/>
              </a:spcAft>
              <a:buNone/>
            </a:pPr>
            <a:r>
              <a:rPr lang="en-GB" b="1">
                <a:latin typeface="Nunito"/>
                <a:ea typeface="Nunito"/>
                <a:cs typeface="Nunito"/>
                <a:sym typeface="Nunito"/>
              </a:rPr>
              <a:t>A FREE curriculum-aligned online safety education program, supported by the Australian Government</a:t>
            </a:r>
            <a:endParaRPr b="1">
              <a:latin typeface="Nunito"/>
              <a:ea typeface="Nunito"/>
              <a:cs typeface="Nunito"/>
              <a:sym typeface="Nunito"/>
            </a:endParaRPr>
          </a:p>
        </p:txBody>
      </p:sp>
      <p:pic>
        <p:nvPicPr>
          <p:cNvPr id="80" name="Google Shape;80;p15" title="Container.png"/>
          <p:cNvPicPr preferRelativeResize="0"/>
          <p:nvPr/>
        </p:nvPicPr>
        <p:blipFill>
          <a:blip r:embed="rId5">
            <a:alphaModFix/>
          </a:blip>
          <a:stretch>
            <a:fillRect/>
          </a:stretch>
        </p:blipFill>
        <p:spPr>
          <a:xfrm>
            <a:off x="3242800" y="3013125"/>
            <a:ext cx="199374" cy="199374"/>
          </a:xfrm>
          <a:prstGeom prst="rect">
            <a:avLst/>
          </a:prstGeom>
          <a:noFill/>
          <a:ln>
            <a:noFill/>
          </a:ln>
        </p:spPr>
      </p:pic>
      <p:sp>
        <p:nvSpPr>
          <p:cNvPr id="81" name="Google Shape;81;p15"/>
          <p:cNvSpPr txBox="1"/>
          <p:nvPr/>
        </p:nvSpPr>
        <p:spPr>
          <a:xfrm>
            <a:off x="3479150" y="2940325"/>
            <a:ext cx="4773300" cy="10569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GB" sz="1000" b="1">
                <a:latin typeface="Nunito"/>
                <a:ea typeface="Nunito"/>
                <a:cs typeface="Nunito"/>
                <a:sym typeface="Nunito"/>
              </a:rPr>
              <a:t>Ready-to-use lessons</a:t>
            </a:r>
            <a:endParaRPr sz="1000" b="1">
              <a:latin typeface="Nunito"/>
              <a:ea typeface="Nunito"/>
              <a:cs typeface="Nunito"/>
              <a:sym typeface="Nunito"/>
            </a:endParaRPr>
          </a:p>
          <a:p>
            <a:pPr marL="0" lvl="0" indent="0" algn="l" rtl="0">
              <a:lnSpc>
                <a:spcPct val="150000"/>
              </a:lnSpc>
              <a:spcBef>
                <a:spcPts val="1000"/>
              </a:spcBef>
              <a:spcAft>
                <a:spcPts val="0"/>
              </a:spcAft>
              <a:buNone/>
            </a:pPr>
            <a:r>
              <a:rPr lang="en-GB" sz="1000" b="1">
                <a:latin typeface="Nunito"/>
                <a:ea typeface="Nunito"/>
                <a:cs typeface="Nunito"/>
                <a:sym typeface="Nunito"/>
              </a:rPr>
              <a:t>Expertly designed, evidence based content</a:t>
            </a:r>
            <a:endParaRPr sz="1000" b="1">
              <a:latin typeface="Nunito"/>
              <a:ea typeface="Nunito"/>
              <a:cs typeface="Nunito"/>
              <a:sym typeface="Nunito"/>
            </a:endParaRPr>
          </a:p>
          <a:p>
            <a:pPr marL="0" lvl="0" indent="0" algn="l" rtl="0">
              <a:lnSpc>
                <a:spcPct val="150000"/>
              </a:lnSpc>
              <a:spcBef>
                <a:spcPts val="1000"/>
              </a:spcBef>
              <a:spcAft>
                <a:spcPts val="0"/>
              </a:spcAft>
              <a:buNone/>
            </a:pPr>
            <a:r>
              <a:rPr lang="en-GB" sz="1000" b="1">
                <a:latin typeface="Nunito"/>
                <a:ea typeface="Nunito"/>
                <a:cs typeface="Nunito"/>
                <a:sym typeface="Nunito"/>
              </a:rPr>
              <a:t>Engaging and customisable learning experiences</a:t>
            </a:r>
            <a:endParaRPr sz="1000" b="1">
              <a:latin typeface="Nunito"/>
              <a:ea typeface="Nunito"/>
              <a:cs typeface="Nunito"/>
              <a:sym typeface="Nunito"/>
            </a:endParaRPr>
          </a:p>
        </p:txBody>
      </p:sp>
      <p:pic>
        <p:nvPicPr>
          <p:cNvPr id="82" name="Google Shape;82;p15" title="Container.png"/>
          <p:cNvPicPr preferRelativeResize="0"/>
          <p:nvPr/>
        </p:nvPicPr>
        <p:blipFill>
          <a:blip r:embed="rId5">
            <a:alphaModFix/>
          </a:blip>
          <a:stretch>
            <a:fillRect/>
          </a:stretch>
        </p:blipFill>
        <p:spPr>
          <a:xfrm>
            <a:off x="3242800" y="3367438"/>
            <a:ext cx="199374" cy="199374"/>
          </a:xfrm>
          <a:prstGeom prst="rect">
            <a:avLst/>
          </a:prstGeom>
          <a:noFill/>
          <a:ln>
            <a:noFill/>
          </a:ln>
        </p:spPr>
      </p:pic>
      <p:pic>
        <p:nvPicPr>
          <p:cNvPr id="83" name="Google Shape;83;p15" title="Container.png"/>
          <p:cNvPicPr preferRelativeResize="0"/>
          <p:nvPr/>
        </p:nvPicPr>
        <p:blipFill>
          <a:blip r:embed="rId5">
            <a:alphaModFix/>
          </a:blip>
          <a:stretch>
            <a:fillRect/>
          </a:stretch>
        </p:blipFill>
        <p:spPr>
          <a:xfrm>
            <a:off x="3242800" y="3721751"/>
            <a:ext cx="199374" cy="199374"/>
          </a:xfrm>
          <a:prstGeom prst="rect">
            <a:avLst/>
          </a:prstGeom>
          <a:noFill/>
          <a:ln>
            <a:noFill/>
          </a:ln>
        </p:spPr>
      </p:pic>
      <p:sp>
        <p:nvSpPr>
          <p:cNvPr id="84" name="Google Shape;84;p15">
            <a:hlinkClick r:id="rId6"/>
          </p:cNvPr>
          <p:cNvSpPr/>
          <p:nvPr/>
        </p:nvSpPr>
        <p:spPr>
          <a:xfrm>
            <a:off x="3242800" y="4188050"/>
            <a:ext cx="1175400" cy="354000"/>
          </a:xfrm>
          <a:prstGeom prst="roundRect">
            <a:avLst>
              <a:gd name="adj" fmla="val 16667"/>
            </a:avLst>
          </a:prstGeom>
          <a:solidFill>
            <a:srgbClr val="2341DD"/>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1000">
                <a:solidFill>
                  <a:schemeClr val="lt1"/>
                </a:solidFill>
                <a:latin typeface="Nunito SemiBold"/>
                <a:ea typeface="Nunito SemiBold"/>
                <a:cs typeface="Nunito SemiBold"/>
                <a:sym typeface="Nunito SemiBold"/>
              </a:rPr>
              <a:t>Learn more</a:t>
            </a:r>
            <a:endParaRPr sz="1000">
              <a:solidFill>
                <a:schemeClr val="lt1"/>
              </a:solidFill>
              <a:latin typeface="Nunito SemiBold"/>
              <a:ea typeface="Nunito SemiBold"/>
              <a:cs typeface="Nunito SemiBold"/>
              <a:sym typeface="Nunito SemiBold"/>
            </a:endParaRPr>
          </a:p>
        </p:txBody>
      </p:sp>
      <p:sp>
        <p:nvSpPr>
          <p:cNvPr id="85" name="Google Shape;85;p15"/>
          <p:cNvSpPr txBox="1"/>
          <p:nvPr/>
        </p:nvSpPr>
        <p:spPr>
          <a:xfrm>
            <a:off x="4501450" y="4227500"/>
            <a:ext cx="3000000" cy="275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1000" u="sng">
                <a:solidFill>
                  <a:srgbClr val="2341DD"/>
                </a:solidFill>
                <a:latin typeface="Nunito SemiBold"/>
                <a:ea typeface="Nunito SemiBold"/>
                <a:cs typeface="Nunito SemiBold"/>
                <a:sym typeface="Nunito SemiBold"/>
                <a:hlinkClick r:id="rId7">
                  <a:extLst>
                    <a:ext uri="{A12FA001-AC4F-418D-AE19-62706E023703}">
                      <ahyp:hlinkClr xmlns:ahyp="http://schemas.microsoft.com/office/drawing/2018/hyperlinkcolor" val="tx"/>
                    </a:ext>
                  </a:extLst>
                </a:hlinkClick>
              </a:rPr>
              <a:t>be.esmart.org.au/digital-licence-hub/overview</a:t>
            </a:r>
            <a:endParaRPr sz="1000" u="sng">
              <a:solidFill>
                <a:srgbClr val="2341DD"/>
              </a:solidFill>
              <a:latin typeface="Nunito SemiBold"/>
              <a:ea typeface="Nunito SemiBold"/>
              <a:cs typeface="Nunito SemiBold"/>
              <a:sym typeface="Nunito SemiBold"/>
            </a:endParaRPr>
          </a:p>
        </p:txBody>
      </p:sp>
      <p:sp>
        <p:nvSpPr>
          <p:cNvPr id="86" name="Google Shape;86;p15"/>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solidFill>
                  <a:schemeClr val="dk2"/>
                </a:solidFill>
              </a:rPr>
              <a:t>3</a:t>
            </a:fld>
            <a:endParaRPr>
              <a:solidFill>
                <a:schemeClr val="dk2"/>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42"/>
          <p:cNvSpPr txBox="1"/>
          <p:nvPr/>
        </p:nvSpPr>
        <p:spPr>
          <a:xfrm>
            <a:off x="378000" y="378000"/>
            <a:ext cx="2735400" cy="2451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Complete Worksheet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0"/>
              </a:spcAft>
              <a:buNone/>
            </a:pPr>
            <a:r>
              <a:rPr lang="en-GB" b="1">
                <a:solidFill>
                  <a:srgbClr val="FFFFFF"/>
                </a:solidFill>
                <a:latin typeface="Nunito"/>
                <a:ea typeface="Nunito"/>
                <a:cs typeface="Nunito"/>
                <a:sym typeface="Nunito"/>
              </a:rPr>
              <a:t>Activity 2</a:t>
            </a:r>
            <a:br>
              <a:rPr lang="en-GB">
                <a:solidFill>
                  <a:srgbClr val="FFFFFF"/>
                </a:solidFill>
                <a:latin typeface="Nunito Medium"/>
                <a:ea typeface="Nunito Medium"/>
                <a:cs typeface="Nunito Medium"/>
                <a:sym typeface="Nunito Medium"/>
              </a:rPr>
            </a:br>
            <a:r>
              <a:rPr lang="en-GB">
                <a:solidFill>
                  <a:srgbClr val="FFFFFF"/>
                </a:solidFill>
                <a:latin typeface="Nunito Medium"/>
                <a:ea typeface="Nunito Medium"/>
                <a:cs typeface="Nunito Medium"/>
                <a:sym typeface="Nunito Medium"/>
              </a:rPr>
              <a:t>Reflect on your learning and complete a detective debrief report – two stars and a wish.</a:t>
            </a:r>
            <a:endParaRPr>
              <a:solidFill>
                <a:srgbClr val="FFFFFF"/>
              </a:solidFill>
              <a:latin typeface="Nunito Medium"/>
              <a:ea typeface="Nunito Medium"/>
              <a:cs typeface="Nunito Medium"/>
              <a:sym typeface="Nunito Medium"/>
            </a:endParaRPr>
          </a:p>
          <a:p>
            <a:pPr marL="0" lvl="0" indent="0" algn="l" rtl="0">
              <a:lnSpc>
                <a:spcPct val="115000"/>
              </a:lnSpc>
              <a:spcBef>
                <a:spcPts val="1000"/>
              </a:spcBef>
              <a:spcAft>
                <a:spcPts val="1000"/>
              </a:spcAft>
              <a:buClr>
                <a:schemeClr val="dk1"/>
              </a:buClr>
              <a:buSzPts val="1100"/>
              <a:buFont typeface="Arial"/>
              <a:buNone/>
            </a:pPr>
            <a:r>
              <a:rPr lang="en-GB" b="1">
                <a:solidFill>
                  <a:schemeClr val="lt1"/>
                </a:solidFill>
                <a:latin typeface="Nunito"/>
                <a:ea typeface="Nunito"/>
                <a:cs typeface="Nunito"/>
                <a:sym typeface="Nunito"/>
              </a:rPr>
              <a:t>Activity 3</a:t>
            </a:r>
            <a:br>
              <a:rPr lang="en-GB">
                <a:solidFill>
                  <a:schemeClr val="lt1"/>
                </a:solidFill>
                <a:latin typeface="Nunito Medium"/>
                <a:ea typeface="Nunito Medium"/>
                <a:cs typeface="Nunito Medium"/>
                <a:sym typeface="Nunito Medium"/>
              </a:rPr>
            </a:br>
            <a:r>
              <a:rPr lang="en-GB">
                <a:solidFill>
                  <a:schemeClr val="lt1"/>
                </a:solidFill>
                <a:latin typeface="Nunito Medium"/>
                <a:ea typeface="Nunito Medium"/>
                <a:cs typeface="Nunito Medium"/>
                <a:sym typeface="Nunito Medium"/>
              </a:rPr>
              <a:t>Reflect on success criteria and circle thumbs accordingly.</a:t>
            </a:r>
            <a:endParaRPr>
              <a:solidFill>
                <a:srgbClr val="FFFFFF"/>
              </a:solidFill>
              <a:latin typeface="Nunito Medium"/>
              <a:ea typeface="Nunito Medium"/>
              <a:cs typeface="Nunito Medium"/>
              <a:sym typeface="Nunito Medium"/>
            </a:endParaRPr>
          </a:p>
        </p:txBody>
      </p:sp>
      <p:pic>
        <p:nvPicPr>
          <p:cNvPr id="432" name="Google Shape;432;p42"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433" name="Google Shape;433;p42"/>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30</a:t>
            </a:fld>
            <a:endParaRPr/>
          </a:p>
        </p:txBody>
      </p:sp>
      <p:pic>
        <p:nvPicPr>
          <p:cNvPr id="434" name="Google Shape;434;p42" title="Page 2@2x.jpg"/>
          <p:cNvPicPr preferRelativeResize="0"/>
          <p:nvPr/>
        </p:nvPicPr>
        <p:blipFill rotWithShape="1">
          <a:blip r:embed="rId4">
            <a:alphaModFix/>
          </a:blip>
          <a:srcRect/>
          <a:stretch/>
        </p:blipFill>
        <p:spPr>
          <a:xfrm rot="-263433">
            <a:off x="4620765" y="322372"/>
            <a:ext cx="3054370" cy="4322331"/>
          </a:xfrm>
          <a:prstGeom prst="rect">
            <a:avLst/>
          </a:prstGeom>
          <a:noFill/>
          <a:ln>
            <a:noFill/>
          </a:ln>
          <a:effectLst>
            <a:outerShdw blurRad="171450" dist="19050" dir="5400000" algn="bl" rotWithShape="0">
              <a:srgbClr val="000000">
                <a:alpha val="50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43"/>
          <p:cNvSpPr txBox="1"/>
          <p:nvPr/>
        </p:nvSpPr>
        <p:spPr>
          <a:xfrm>
            <a:off x="378000" y="378000"/>
            <a:ext cx="2520000" cy="139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FFFFFF"/>
                </a:solidFill>
                <a:latin typeface="Nunito"/>
                <a:ea typeface="Nunito"/>
                <a:cs typeface="Nunito"/>
                <a:sym typeface="Nunito"/>
              </a:rPr>
              <a:t>Activity Sheet Handout</a:t>
            </a:r>
            <a:endParaRPr sz="2000" b="1">
              <a:solidFill>
                <a:srgbClr val="FFFFFF"/>
              </a:solidFill>
              <a:latin typeface="Nunito"/>
              <a:ea typeface="Nunito"/>
              <a:cs typeface="Nunito"/>
              <a:sym typeface="Nunito"/>
            </a:endParaRPr>
          </a:p>
          <a:p>
            <a:pPr marL="0" lvl="0" indent="0" algn="l" rtl="0">
              <a:lnSpc>
                <a:spcPct val="115000"/>
              </a:lnSpc>
              <a:spcBef>
                <a:spcPts val="1000"/>
              </a:spcBef>
              <a:spcAft>
                <a:spcPts val="1000"/>
              </a:spcAft>
              <a:buNone/>
            </a:pPr>
            <a:r>
              <a:rPr lang="en-GB">
                <a:solidFill>
                  <a:srgbClr val="FFFFFF"/>
                </a:solidFill>
                <a:latin typeface="Nunito Medium"/>
                <a:ea typeface="Nunito Medium"/>
                <a:cs typeface="Nunito Medium"/>
                <a:sym typeface="Nunito Medium"/>
              </a:rPr>
              <a:t>Complete the activity sheet at home with your parents.</a:t>
            </a:r>
            <a:endParaRPr>
              <a:solidFill>
                <a:srgbClr val="FFFFFF"/>
              </a:solidFill>
              <a:latin typeface="Nunito Medium"/>
              <a:ea typeface="Nunito Medium"/>
              <a:cs typeface="Nunito Medium"/>
              <a:sym typeface="Nunito Medium"/>
            </a:endParaRPr>
          </a:p>
        </p:txBody>
      </p:sp>
      <p:pic>
        <p:nvPicPr>
          <p:cNvPr id="440" name="Google Shape;440;p43"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441" name="Google Shape;441;p43"/>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31</a:t>
            </a:fld>
            <a:endParaRPr/>
          </a:p>
        </p:txBody>
      </p:sp>
      <p:pic>
        <p:nvPicPr>
          <p:cNvPr id="442" name="Google Shape;442;p43" title="Content Island.jpg"/>
          <p:cNvPicPr preferRelativeResize="0"/>
          <p:nvPr/>
        </p:nvPicPr>
        <p:blipFill>
          <a:blip r:embed="rId4">
            <a:alphaModFix/>
          </a:blip>
          <a:stretch>
            <a:fillRect/>
          </a:stretch>
        </p:blipFill>
        <p:spPr>
          <a:xfrm rot="-196132">
            <a:off x="3362922" y="912393"/>
            <a:ext cx="4905630" cy="3468416"/>
          </a:xfrm>
          <a:prstGeom prst="rect">
            <a:avLst/>
          </a:prstGeom>
          <a:noFill/>
          <a:ln>
            <a:noFill/>
          </a:ln>
          <a:effectLst>
            <a:outerShdw blurRad="114300" dist="19050" dir="5400000" algn="bl" rotWithShape="0">
              <a:srgbClr val="000000">
                <a:alpha val="5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pic>
        <p:nvPicPr>
          <p:cNvPr id="91" name="Google Shape;91;p16"/>
          <p:cNvPicPr preferRelativeResize="0"/>
          <p:nvPr/>
        </p:nvPicPr>
        <p:blipFill>
          <a:blip r:embed="rId3">
            <a:alphaModFix/>
          </a:blip>
          <a:stretch>
            <a:fillRect/>
          </a:stretch>
        </p:blipFill>
        <p:spPr>
          <a:xfrm>
            <a:off x="5819068" y="2609709"/>
            <a:ext cx="3053552" cy="2248178"/>
          </a:xfrm>
          <a:prstGeom prst="rect">
            <a:avLst/>
          </a:prstGeom>
          <a:noFill/>
          <a:ln>
            <a:noFill/>
          </a:ln>
        </p:spPr>
      </p:pic>
      <p:pic>
        <p:nvPicPr>
          <p:cNvPr id="92" name="Google Shape;92;p16"/>
          <p:cNvPicPr preferRelativeResize="0"/>
          <p:nvPr/>
        </p:nvPicPr>
        <p:blipFill>
          <a:blip r:embed="rId4">
            <a:alphaModFix/>
          </a:blip>
          <a:stretch>
            <a:fillRect/>
          </a:stretch>
        </p:blipFill>
        <p:spPr>
          <a:xfrm>
            <a:off x="2689300" y="2609719"/>
            <a:ext cx="3053552" cy="2248169"/>
          </a:xfrm>
          <a:prstGeom prst="rect">
            <a:avLst/>
          </a:prstGeom>
          <a:noFill/>
          <a:ln>
            <a:noFill/>
          </a:ln>
        </p:spPr>
      </p:pic>
      <p:pic>
        <p:nvPicPr>
          <p:cNvPr id="93" name="Google Shape;93;p16"/>
          <p:cNvPicPr preferRelativeResize="0"/>
          <p:nvPr/>
        </p:nvPicPr>
        <p:blipFill>
          <a:blip r:embed="rId5">
            <a:alphaModFix/>
          </a:blip>
          <a:stretch>
            <a:fillRect/>
          </a:stretch>
        </p:blipFill>
        <p:spPr>
          <a:xfrm>
            <a:off x="5819058" y="285612"/>
            <a:ext cx="3053552" cy="2248169"/>
          </a:xfrm>
          <a:prstGeom prst="rect">
            <a:avLst/>
          </a:prstGeom>
          <a:noFill/>
          <a:ln>
            <a:noFill/>
          </a:ln>
        </p:spPr>
      </p:pic>
      <p:sp>
        <p:nvSpPr>
          <p:cNvPr id="94" name="Google Shape;94;p16"/>
          <p:cNvSpPr/>
          <p:nvPr/>
        </p:nvSpPr>
        <p:spPr>
          <a:xfrm>
            <a:off x="5968246" y="4227834"/>
            <a:ext cx="2805900" cy="491100"/>
          </a:xfrm>
          <a:prstGeom prst="roundRect">
            <a:avLst>
              <a:gd name="adj" fmla="val 16667"/>
            </a:avLst>
          </a:prstGeom>
          <a:solidFill>
            <a:schemeClr val="lt1"/>
          </a:solidFill>
          <a:ln>
            <a:noFill/>
          </a:ln>
        </p:spPr>
        <p:txBody>
          <a:bodyPr spcFirstLastPara="1" wrap="square" lIns="79925" tIns="79925" rIns="79925" bIns="79925" anchor="ctr" anchorCtr="0">
            <a:noAutofit/>
          </a:bodyPr>
          <a:lstStyle/>
          <a:p>
            <a:pPr marL="0" lvl="0" indent="0" algn="ctr" rtl="0">
              <a:spcBef>
                <a:spcPts val="0"/>
              </a:spcBef>
              <a:spcAft>
                <a:spcPts val="0"/>
              </a:spcAft>
              <a:buNone/>
            </a:pPr>
            <a:r>
              <a:rPr lang="en-GB" sz="1048">
                <a:latin typeface="Nunito Medium"/>
                <a:ea typeface="Nunito Medium"/>
                <a:cs typeface="Nunito Medium"/>
                <a:sym typeface="Nunito Medium"/>
              </a:rPr>
              <a:t>Who you connect with online.</a:t>
            </a:r>
            <a:endParaRPr sz="1048">
              <a:latin typeface="Nunito Medium"/>
              <a:ea typeface="Nunito Medium"/>
              <a:cs typeface="Nunito Medium"/>
              <a:sym typeface="Nunito Medium"/>
            </a:endParaRPr>
          </a:p>
        </p:txBody>
      </p:sp>
      <p:sp>
        <p:nvSpPr>
          <p:cNvPr id="95" name="Google Shape;95;p16"/>
          <p:cNvSpPr/>
          <p:nvPr/>
        </p:nvSpPr>
        <p:spPr>
          <a:xfrm>
            <a:off x="2812072" y="4227821"/>
            <a:ext cx="2805900" cy="491100"/>
          </a:xfrm>
          <a:prstGeom prst="roundRect">
            <a:avLst>
              <a:gd name="adj" fmla="val 16667"/>
            </a:avLst>
          </a:prstGeom>
          <a:solidFill>
            <a:schemeClr val="lt1"/>
          </a:solidFill>
          <a:ln>
            <a:noFill/>
          </a:ln>
        </p:spPr>
        <p:txBody>
          <a:bodyPr spcFirstLastPara="1" wrap="square" lIns="79925" tIns="79925" rIns="79925" bIns="79925" anchor="ctr" anchorCtr="0">
            <a:noAutofit/>
          </a:bodyPr>
          <a:lstStyle/>
          <a:p>
            <a:pPr marL="0" lvl="0" indent="0" algn="ctr" rtl="0">
              <a:spcBef>
                <a:spcPts val="0"/>
              </a:spcBef>
              <a:spcAft>
                <a:spcPts val="0"/>
              </a:spcAft>
              <a:buNone/>
            </a:pPr>
            <a:r>
              <a:rPr lang="en-GB" sz="1048">
                <a:latin typeface="Nunito Medium"/>
                <a:ea typeface="Nunito Medium"/>
                <a:cs typeface="Nunito Medium"/>
                <a:sym typeface="Nunito Medium"/>
              </a:rPr>
              <a:t>How you behave online.</a:t>
            </a:r>
            <a:endParaRPr sz="1048">
              <a:latin typeface="Nunito Medium"/>
              <a:ea typeface="Nunito Medium"/>
              <a:cs typeface="Nunito Medium"/>
              <a:sym typeface="Nunito Medium"/>
            </a:endParaRPr>
          </a:p>
        </p:txBody>
      </p:sp>
      <p:sp>
        <p:nvSpPr>
          <p:cNvPr id="96" name="Google Shape;96;p16"/>
          <p:cNvSpPr/>
          <p:nvPr/>
        </p:nvSpPr>
        <p:spPr>
          <a:xfrm>
            <a:off x="5942984" y="1882021"/>
            <a:ext cx="2805900" cy="491100"/>
          </a:xfrm>
          <a:prstGeom prst="roundRect">
            <a:avLst>
              <a:gd name="adj" fmla="val 16667"/>
            </a:avLst>
          </a:prstGeom>
          <a:solidFill>
            <a:schemeClr val="lt1"/>
          </a:solidFill>
          <a:ln>
            <a:noFill/>
          </a:ln>
        </p:spPr>
        <p:txBody>
          <a:bodyPr spcFirstLastPara="1" wrap="square" lIns="79925" tIns="79925" rIns="79925" bIns="79925" anchor="ctr" anchorCtr="0">
            <a:noAutofit/>
          </a:bodyPr>
          <a:lstStyle/>
          <a:p>
            <a:pPr marL="0" lvl="0" indent="0" algn="ctr" rtl="0">
              <a:spcBef>
                <a:spcPts val="0"/>
              </a:spcBef>
              <a:spcAft>
                <a:spcPts val="0"/>
              </a:spcAft>
              <a:buNone/>
            </a:pPr>
            <a:r>
              <a:rPr lang="en-GB" sz="1048">
                <a:latin typeface="Nunito Medium"/>
                <a:ea typeface="Nunito Medium"/>
                <a:cs typeface="Nunito Medium"/>
                <a:sym typeface="Nunito Medium"/>
              </a:rPr>
              <a:t>How much time you spend online.</a:t>
            </a:r>
            <a:endParaRPr sz="1048">
              <a:latin typeface="Nunito Medium"/>
              <a:ea typeface="Nunito Medium"/>
              <a:cs typeface="Nunito Medium"/>
              <a:sym typeface="Nunito Medium"/>
            </a:endParaRPr>
          </a:p>
        </p:txBody>
      </p:sp>
      <p:sp>
        <p:nvSpPr>
          <p:cNvPr id="97" name="Google Shape;97;p16"/>
          <p:cNvSpPr txBox="1"/>
          <p:nvPr/>
        </p:nvSpPr>
        <p:spPr>
          <a:xfrm>
            <a:off x="219600" y="282700"/>
            <a:ext cx="2393400" cy="4020600"/>
          </a:xfrm>
          <a:prstGeom prst="rect">
            <a:avLst/>
          </a:prstGeom>
          <a:noFill/>
          <a:ln>
            <a:noFill/>
          </a:ln>
        </p:spPr>
        <p:txBody>
          <a:bodyPr spcFirstLastPara="1" wrap="square" lIns="91425" tIns="91425" rIns="91425" bIns="91425" anchor="t" anchorCtr="0">
            <a:spAutoFit/>
          </a:bodyPr>
          <a:lstStyle/>
          <a:p>
            <a:pPr marL="0" lvl="0" indent="0" algn="l" rtl="0">
              <a:lnSpc>
                <a:spcPct val="140000"/>
              </a:lnSpc>
              <a:spcBef>
                <a:spcPts val="0"/>
              </a:spcBef>
              <a:spcAft>
                <a:spcPts val="0"/>
              </a:spcAft>
              <a:buNone/>
            </a:pPr>
            <a:r>
              <a:rPr lang="en-GB" sz="1600" b="1">
                <a:solidFill>
                  <a:srgbClr val="2341DD"/>
                </a:solidFill>
                <a:latin typeface="Nunito"/>
                <a:ea typeface="Nunito"/>
                <a:cs typeface="Nunito"/>
                <a:sym typeface="Nunito"/>
              </a:rPr>
              <a:t>The 4C online safety risk areas.</a:t>
            </a:r>
            <a:endParaRPr sz="1600" b="1">
              <a:solidFill>
                <a:srgbClr val="2341DD"/>
              </a:solidFill>
              <a:latin typeface="Nunito"/>
              <a:ea typeface="Nunito"/>
              <a:cs typeface="Nunito"/>
              <a:sym typeface="Nunito"/>
            </a:endParaRPr>
          </a:p>
          <a:p>
            <a:pPr marL="0" lvl="0" indent="0" algn="l" rtl="0">
              <a:lnSpc>
                <a:spcPct val="140000"/>
              </a:lnSpc>
              <a:spcBef>
                <a:spcPts val="0"/>
              </a:spcBef>
              <a:spcAft>
                <a:spcPts val="0"/>
              </a:spcAft>
              <a:buNone/>
            </a:pPr>
            <a:endParaRPr b="1">
              <a:solidFill>
                <a:srgbClr val="2341DD"/>
              </a:solidFill>
              <a:latin typeface="Nunito"/>
              <a:ea typeface="Nunito"/>
              <a:cs typeface="Nunito"/>
              <a:sym typeface="Nunito"/>
            </a:endParaRPr>
          </a:p>
          <a:p>
            <a:pPr marL="0" lvl="0" indent="0" algn="l" rtl="0">
              <a:lnSpc>
                <a:spcPct val="140000"/>
              </a:lnSpc>
              <a:spcBef>
                <a:spcPts val="0"/>
              </a:spcBef>
              <a:spcAft>
                <a:spcPts val="0"/>
              </a:spcAft>
              <a:buNone/>
            </a:pPr>
            <a:r>
              <a:rPr lang="en-GB" sz="1200">
                <a:solidFill>
                  <a:schemeClr val="dk2"/>
                </a:solidFill>
                <a:latin typeface="Nunito"/>
                <a:ea typeface="Nunito"/>
                <a:cs typeface="Nunito"/>
                <a:sym typeface="Nunito"/>
              </a:rPr>
              <a:t>The 4C risk areas help us understand the different ways we might experience risks online: through what we see, who we connect with, how we behave, and how much time we spend online.</a:t>
            </a:r>
            <a:endParaRPr sz="1200">
              <a:solidFill>
                <a:schemeClr val="dk2"/>
              </a:solidFill>
              <a:latin typeface="Nunito"/>
              <a:ea typeface="Nunito"/>
              <a:cs typeface="Nunito"/>
              <a:sym typeface="Nunito"/>
            </a:endParaRPr>
          </a:p>
          <a:p>
            <a:pPr marL="0" lvl="0" indent="0" algn="l" rtl="0">
              <a:lnSpc>
                <a:spcPct val="140000"/>
              </a:lnSpc>
              <a:spcBef>
                <a:spcPts val="0"/>
              </a:spcBef>
              <a:spcAft>
                <a:spcPts val="0"/>
              </a:spcAft>
              <a:buNone/>
            </a:pPr>
            <a:endParaRPr sz="1200" b="1">
              <a:solidFill>
                <a:schemeClr val="dk2"/>
              </a:solidFill>
              <a:latin typeface="Nunito"/>
              <a:ea typeface="Nunito"/>
              <a:cs typeface="Nunito"/>
              <a:sym typeface="Nunito"/>
            </a:endParaRPr>
          </a:p>
          <a:p>
            <a:pPr marL="0" lvl="0" indent="0" algn="l" rtl="0">
              <a:lnSpc>
                <a:spcPct val="140000"/>
              </a:lnSpc>
              <a:spcBef>
                <a:spcPts val="0"/>
              </a:spcBef>
              <a:spcAft>
                <a:spcPts val="0"/>
              </a:spcAft>
              <a:buNone/>
            </a:pPr>
            <a:endParaRPr sz="1200" b="1">
              <a:solidFill>
                <a:schemeClr val="dk2"/>
              </a:solidFill>
              <a:latin typeface="Nunito"/>
              <a:ea typeface="Nunito"/>
              <a:cs typeface="Nunito"/>
              <a:sym typeface="Nunito"/>
            </a:endParaRPr>
          </a:p>
          <a:p>
            <a:pPr marL="0" lvl="0" indent="0" algn="l" rtl="0">
              <a:lnSpc>
                <a:spcPct val="140000"/>
              </a:lnSpc>
              <a:spcBef>
                <a:spcPts val="0"/>
              </a:spcBef>
              <a:spcAft>
                <a:spcPts val="0"/>
              </a:spcAft>
              <a:buNone/>
            </a:pPr>
            <a:endParaRPr b="1">
              <a:solidFill>
                <a:schemeClr val="dk2"/>
              </a:solidFill>
              <a:latin typeface="Nunito"/>
              <a:ea typeface="Nunito"/>
              <a:cs typeface="Nunito"/>
              <a:sym typeface="Nunito"/>
            </a:endParaRPr>
          </a:p>
          <a:p>
            <a:pPr marL="0" lvl="0" indent="0" algn="l" rtl="0">
              <a:lnSpc>
                <a:spcPct val="140000"/>
              </a:lnSpc>
              <a:spcBef>
                <a:spcPts val="0"/>
              </a:spcBef>
              <a:spcAft>
                <a:spcPts val="0"/>
              </a:spcAft>
              <a:buNone/>
            </a:pPr>
            <a:endParaRPr b="1">
              <a:solidFill>
                <a:srgbClr val="2341DD"/>
              </a:solidFill>
              <a:latin typeface="Nunito"/>
              <a:ea typeface="Nunito"/>
              <a:cs typeface="Nunito"/>
              <a:sym typeface="Nunito"/>
            </a:endParaRPr>
          </a:p>
        </p:txBody>
      </p:sp>
      <p:sp>
        <p:nvSpPr>
          <p:cNvPr id="98" name="Google Shape;98;p16"/>
          <p:cNvSpPr/>
          <p:nvPr/>
        </p:nvSpPr>
        <p:spPr>
          <a:xfrm>
            <a:off x="2689300" y="286250"/>
            <a:ext cx="3053700" cy="2247600"/>
          </a:xfrm>
          <a:prstGeom prst="rect">
            <a:avLst/>
          </a:prstGeom>
          <a:solidFill>
            <a:srgbClr val="00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99" name="Google Shape;99;p16"/>
          <p:cNvGrpSpPr/>
          <p:nvPr/>
        </p:nvGrpSpPr>
        <p:grpSpPr>
          <a:xfrm>
            <a:off x="2613100" y="209667"/>
            <a:ext cx="3053557" cy="2247654"/>
            <a:chOff x="2689300" y="285867"/>
            <a:chExt cx="3053557" cy="2247654"/>
          </a:xfrm>
        </p:grpSpPr>
        <p:pic>
          <p:nvPicPr>
            <p:cNvPr id="100" name="Google Shape;100;p16"/>
            <p:cNvPicPr preferRelativeResize="0"/>
            <p:nvPr/>
          </p:nvPicPr>
          <p:blipFill>
            <a:blip r:embed="rId6">
              <a:alphaModFix/>
            </a:blip>
            <a:stretch>
              <a:fillRect/>
            </a:stretch>
          </p:blipFill>
          <p:spPr>
            <a:xfrm>
              <a:off x="2689300" y="285867"/>
              <a:ext cx="3053557" cy="2247654"/>
            </a:xfrm>
            <a:prstGeom prst="rect">
              <a:avLst/>
            </a:prstGeom>
            <a:noFill/>
            <a:ln>
              <a:noFill/>
            </a:ln>
          </p:spPr>
        </p:pic>
        <p:sp>
          <p:nvSpPr>
            <p:cNvPr id="101" name="Google Shape;101;p16"/>
            <p:cNvSpPr/>
            <p:nvPr/>
          </p:nvSpPr>
          <p:spPr>
            <a:xfrm>
              <a:off x="2812072" y="1882034"/>
              <a:ext cx="2805900" cy="491100"/>
            </a:xfrm>
            <a:prstGeom prst="roundRect">
              <a:avLst>
                <a:gd name="adj" fmla="val 16667"/>
              </a:avLst>
            </a:prstGeom>
            <a:solidFill>
              <a:srgbClr val="FFFFFF"/>
            </a:solidFill>
            <a:ln>
              <a:noFill/>
            </a:ln>
          </p:spPr>
          <p:txBody>
            <a:bodyPr spcFirstLastPara="1" wrap="square" lIns="79925" tIns="79925" rIns="79925" bIns="79925" anchor="ctr" anchorCtr="0">
              <a:noAutofit/>
            </a:bodyPr>
            <a:lstStyle/>
            <a:p>
              <a:pPr marL="0" lvl="0" indent="0" algn="ctr" rtl="0">
                <a:spcBef>
                  <a:spcPts val="0"/>
                </a:spcBef>
                <a:spcAft>
                  <a:spcPts val="0"/>
                </a:spcAft>
                <a:buNone/>
              </a:pPr>
              <a:r>
                <a:rPr lang="en-GB" sz="1048">
                  <a:latin typeface="Nunito Medium"/>
                  <a:ea typeface="Nunito Medium"/>
                  <a:cs typeface="Nunito Medium"/>
                  <a:sym typeface="Nunito Medium"/>
                </a:rPr>
                <a:t>What you consume and create online.</a:t>
              </a:r>
              <a:endParaRPr sz="1048">
                <a:latin typeface="Nunito Medium"/>
                <a:ea typeface="Nunito Medium"/>
                <a:cs typeface="Nunito Medium"/>
                <a:sym typeface="Nunito Medium"/>
              </a:endParaRPr>
            </a:p>
          </p:txBody>
        </p:sp>
      </p:grpSp>
      <p:sp>
        <p:nvSpPr>
          <p:cNvPr id="102" name="Google Shape;102;p16"/>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solidFill>
                  <a:schemeClr val="dk2"/>
                </a:solidFill>
              </a:rPr>
              <a:t>4</a:t>
            </a:fld>
            <a:endParaRPr>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6"/>
        <p:cNvGrpSpPr/>
        <p:nvPr/>
      </p:nvGrpSpPr>
      <p:grpSpPr>
        <a:xfrm>
          <a:off x="0" y="0"/>
          <a:ext cx="0" cy="0"/>
          <a:chOff x="0" y="0"/>
          <a:chExt cx="0" cy="0"/>
        </a:xfrm>
      </p:grpSpPr>
      <p:sp>
        <p:nvSpPr>
          <p:cNvPr id="107" name="Google Shape;107;p17"/>
          <p:cNvSpPr/>
          <p:nvPr/>
        </p:nvSpPr>
        <p:spPr>
          <a:xfrm>
            <a:off x="486000" y="486000"/>
            <a:ext cx="4865700" cy="4167600"/>
          </a:xfrm>
          <a:prstGeom prst="roundRect">
            <a:avLst>
              <a:gd name="adj" fmla="val 6346"/>
            </a:avLst>
          </a:prstGeom>
          <a:solidFill>
            <a:srgbClr val="E0F9FF"/>
          </a:solidFill>
          <a:ln>
            <a:noFill/>
          </a:ln>
        </p:spPr>
        <p:txBody>
          <a:bodyPr spcFirstLastPara="1" wrap="square" lIns="180000" tIns="180000" rIns="180000" bIns="180000" anchor="ctr" anchorCtr="0">
            <a:noAutofit/>
          </a:bodyPr>
          <a:lstStyle/>
          <a:p>
            <a:pPr marL="0" lvl="0" indent="0" algn="ctr" rtl="0">
              <a:spcBef>
                <a:spcPts val="0"/>
              </a:spcBef>
              <a:spcAft>
                <a:spcPts val="0"/>
              </a:spcAft>
              <a:buNone/>
            </a:pPr>
            <a:r>
              <a:rPr lang="en-GB" sz="2400" b="1">
                <a:solidFill>
                  <a:srgbClr val="2341DD"/>
                </a:solidFill>
                <a:latin typeface="Nunito"/>
                <a:ea typeface="Nunito"/>
                <a:cs typeface="Nunito"/>
                <a:sym typeface="Nunito"/>
              </a:rPr>
              <a:t>Learning intention</a:t>
            </a:r>
            <a:endParaRPr sz="2400" b="1">
              <a:solidFill>
                <a:srgbClr val="2341DD"/>
              </a:solidFill>
              <a:latin typeface="Nunito"/>
              <a:ea typeface="Nunito"/>
              <a:cs typeface="Nunito"/>
              <a:sym typeface="Nunito"/>
            </a:endParaRPr>
          </a:p>
          <a:p>
            <a:pPr marL="0" lvl="0" indent="0" algn="ctr" rtl="0">
              <a:spcBef>
                <a:spcPts val="1000"/>
              </a:spcBef>
              <a:spcAft>
                <a:spcPts val="0"/>
              </a:spcAft>
              <a:buNone/>
            </a:pPr>
            <a:r>
              <a:rPr lang="en-GB" sz="1800">
                <a:solidFill>
                  <a:schemeClr val="dk1"/>
                </a:solidFill>
                <a:latin typeface="Nunito Medium"/>
                <a:ea typeface="Nunito Medium"/>
                <a:cs typeface="Nunito Medium"/>
                <a:sym typeface="Nunito Medium"/>
              </a:rPr>
              <a:t>We are learning to check </a:t>
            </a:r>
            <a:r>
              <a:rPr lang="en-GB" sz="1800" b="1">
                <a:solidFill>
                  <a:schemeClr val="dk1"/>
                </a:solidFill>
                <a:latin typeface="Nunito"/>
                <a:ea typeface="Nunito"/>
                <a:cs typeface="Nunito"/>
                <a:sym typeface="Nunito"/>
              </a:rPr>
              <a:t>who</a:t>
            </a:r>
            <a:r>
              <a:rPr lang="en-GB" sz="1800">
                <a:solidFill>
                  <a:schemeClr val="dk1"/>
                </a:solidFill>
                <a:latin typeface="Nunito Medium"/>
                <a:ea typeface="Nunito Medium"/>
                <a:cs typeface="Nunito Medium"/>
                <a:sym typeface="Nunito Medium"/>
              </a:rPr>
              <a:t> made online content, </a:t>
            </a:r>
            <a:r>
              <a:rPr lang="en-GB" sz="1800" b="1">
                <a:solidFill>
                  <a:schemeClr val="dk1"/>
                </a:solidFill>
                <a:latin typeface="Nunito"/>
                <a:ea typeface="Nunito"/>
                <a:cs typeface="Nunito"/>
                <a:sym typeface="Nunito"/>
              </a:rPr>
              <a:t>why</a:t>
            </a:r>
            <a:r>
              <a:rPr lang="en-GB" sz="1800">
                <a:solidFill>
                  <a:schemeClr val="dk1"/>
                </a:solidFill>
                <a:latin typeface="Nunito Medium"/>
                <a:ea typeface="Nunito Medium"/>
                <a:cs typeface="Nunito Medium"/>
                <a:sym typeface="Nunito Medium"/>
              </a:rPr>
              <a:t> it was made, and </a:t>
            </a:r>
            <a:r>
              <a:rPr lang="en-GB" sz="1800" b="1">
                <a:solidFill>
                  <a:schemeClr val="dk1"/>
                </a:solidFill>
                <a:latin typeface="Nunito"/>
                <a:ea typeface="Nunito"/>
                <a:cs typeface="Nunito"/>
                <a:sym typeface="Nunito"/>
              </a:rPr>
              <a:t>how</a:t>
            </a:r>
            <a:r>
              <a:rPr lang="en-GB" sz="1800">
                <a:solidFill>
                  <a:schemeClr val="dk1"/>
                </a:solidFill>
                <a:latin typeface="Nunito Medium"/>
                <a:ea typeface="Nunito Medium"/>
                <a:cs typeface="Nunito Medium"/>
                <a:sym typeface="Nunito Medium"/>
              </a:rPr>
              <a:t> to stay safe from </a:t>
            </a:r>
            <a:r>
              <a:rPr lang="en-GB" sz="1800" b="1">
                <a:solidFill>
                  <a:schemeClr val="dk1"/>
                </a:solidFill>
                <a:latin typeface="Nunito"/>
                <a:ea typeface="Nunito"/>
                <a:cs typeface="Nunito"/>
                <a:sym typeface="Nunito"/>
              </a:rPr>
              <a:t>content</a:t>
            </a:r>
            <a:r>
              <a:rPr lang="en-GB" sz="1800">
                <a:solidFill>
                  <a:schemeClr val="dk1"/>
                </a:solidFill>
                <a:latin typeface="Nunito Medium"/>
                <a:ea typeface="Nunito Medium"/>
                <a:cs typeface="Nunito Medium"/>
                <a:sym typeface="Nunito Medium"/>
              </a:rPr>
              <a:t> risk.</a:t>
            </a:r>
            <a:endParaRPr sz="1800">
              <a:latin typeface="Nunito Medium"/>
              <a:ea typeface="Nunito Medium"/>
              <a:cs typeface="Nunito Medium"/>
              <a:sym typeface="Nunito Medium"/>
            </a:endParaRPr>
          </a:p>
        </p:txBody>
      </p:sp>
      <p:sp>
        <p:nvSpPr>
          <p:cNvPr id="108" name="Google Shape;108;p17"/>
          <p:cNvSpPr/>
          <p:nvPr/>
        </p:nvSpPr>
        <p:spPr>
          <a:xfrm>
            <a:off x="5608875" y="486000"/>
            <a:ext cx="3122700" cy="4167600"/>
          </a:xfrm>
          <a:prstGeom prst="roundRect">
            <a:avLst>
              <a:gd name="adj" fmla="val 9423"/>
            </a:avLst>
          </a:prstGeom>
          <a:solidFill>
            <a:srgbClr val="EEFFDC"/>
          </a:solidFill>
          <a:ln>
            <a:noFill/>
          </a:ln>
        </p:spPr>
        <p:txBody>
          <a:bodyPr spcFirstLastPara="1" wrap="square" lIns="288000" tIns="270000" rIns="288000" bIns="270000" anchor="ctr" anchorCtr="0">
            <a:noAutofit/>
          </a:bodyPr>
          <a:lstStyle/>
          <a:p>
            <a:pPr marL="0" lvl="0" indent="0" algn="l" rtl="0">
              <a:spcBef>
                <a:spcPts val="0"/>
              </a:spcBef>
              <a:spcAft>
                <a:spcPts val="0"/>
              </a:spcAft>
              <a:buClr>
                <a:schemeClr val="dk1"/>
              </a:buClr>
              <a:buSzPts val="1100"/>
              <a:buFont typeface="Arial"/>
              <a:buNone/>
            </a:pPr>
            <a:r>
              <a:rPr lang="en-GB" b="1">
                <a:solidFill>
                  <a:schemeClr val="dk1"/>
                </a:solidFill>
                <a:latin typeface="Nunito"/>
                <a:ea typeface="Nunito"/>
                <a:cs typeface="Nunito"/>
                <a:sym typeface="Nunito"/>
              </a:rPr>
              <a:t>Success criteria</a:t>
            </a:r>
            <a:br>
              <a:rPr lang="en-GB" b="1">
                <a:solidFill>
                  <a:schemeClr val="dk1"/>
                </a:solidFill>
                <a:latin typeface="Nunito"/>
                <a:ea typeface="Nunito"/>
                <a:cs typeface="Nunito"/>
                <a:sym typeface="Nunito"/>
              </a:rPr>
            </a:br>
            <a:endParaRPr b="1">
              <a:solidFill>
                <a:schemeClr val="dk1"/>
              </a:solidFill>
              <a:latin typeface="Nunito"/>
              <a:ea typeface="Nunito"/>
              <a:cs typeface="Nunito"/>
              <a:sym typeface="Nunito"/>
            </a:endParaRPr>
          </a:p>
          <a:p>
            <a:pPr marL="269999" lvl="0" indent="0" algn="l" rtl="0">
              <a:lnSpc>
                <a:spcPct val="105000"/>
              </a:lnSpc>
              <a:spcBef>
                <a:spcPts val="1000"/>
              </a:spcBef>
              <a:spcAft>
                <a:spcPts val="0"/>
              </a:spcAft>
              <a:buClr>
                <a:schemeClr val="dk1"/>
              </a:buClr>
              <a:buSzPts val="1100"/>
              <a:buFont typeface="Arial"/>
              <a:buNone/>
            </a:pPr>
            <a:r>
              <a:rPr lang="en-GB" sz="1100">
                <a:solidFill>
                  <a:schemeClr val="dk1"/>
                </a:solidFill>
                <a:latin typeface="Nunito"/>
                <a:ea typeface="Nunito"/>
                <a:cs typeface="Nunito"/>
                <a:sym typeface="Nunito"/>
              </a:rPr>
              <a:t>I can identify the </a:t>
            </a:r>
            <a:r>
              <a:rPr lang="en-GB" sz="1100" b="1">
                <a:solidFill>
                  <a:schemeClr val="dk1"/>
                </a:solidFill>
                <a:latin typeface="Nunito"/>
                <a:ea typeface="Nunito"/>
                <a:cs typeface="Nunito"/>
                <a:sym typeface="Nunito"/>
              </a:rPr>
              <a:t>author</a:t>
            </a:r>
            <a:r>
              <a:rPr lang="en-GB" sz="1100">
                <a:solidFill>
                  <a:schemeClr val="dk1"/>
                </a:solidFill>
                <a:latin typeface="Nunito"/>
                <a:ea typeface="Nunito"/>
                <a:cs typeface="Nunito"/>
                <a:sym typeface="Nunito"/>
              </a:rPr>
              <a:t> and </a:t>
            </a:r>
            <a:r>
              <a:rPr lang="en-GB" sz="1100" b="1">
                <a:solidFill>
                  <a:schemeClr val="dk1"/>
                </a:solidFill>
                <a:latin typeface="Nunito"/>
                <a:ea typeface="Nunito"/>
                <a:cs typeface="Nunito"/>
                <a:sym typeface="Nunito"/>
              </a:rPr>
              <a:t>purpose</a:t>
            </a:r>
            <a:r>
              <a:rPr lang="en-GB" sz="1100">
                <a:solidFill>
                  <a:schemeClr val="dk1"/>
                </a:solidFill>
                <a:latin typeface="Nunito"/>
                <a:ea typeface="Nunito"/>
                <a:cs typeface="Nunito"/>
                <a:sym typeface="Nunito"/>
              </a:rPr>
              <a:t> of a post and explain why it could be misleading.</a:t>
            </a:r>
            <a:br>
              <a:rPr lang="en-GB" sz="1100">
                <a:solidFill>
                  <a:schemeClr val="dk1"/>
                </a:solidFill>
                <a:latin typeface="Nunito"/>
                <a:ea typeface="Nunito"/>
                <a:cs typeface="Nunito"/>
                <a:sym typeface="Nunito"/>
              </a:rPr>
            </a:br>
            <a:endParaRPr sz="1100">
              <a:solidFill>
                <a:schemeClr val="dk1"/>
              </a:solidFill>
              <a:latin typeface="Nunito"/>
              <a:ea typeface="Nunito"/>
              <a:cs typeface="Nunito"/>
              <a:sym typeface="Nunito"/>
            </a:endParaRPr>
          </a:p>
          <a:p>
            <a:pPr marL="269999" lvl="0" indent="0" algn="l" rtl="0">
              <a:lnSpc>
                <a:spcPct val="105000"/>
              </a:lnSpc>
              <a:spcBef>
                <a:spcPts val="0"/>
              </a:spcBef>
              <a:spcAft>
                <a:spcPts val="0"/>
              </a:spcAft>
              <a:buClr>
                <a:schemeClr val="dk1"/>
              </a:buClr>
              <a:buSzPts val="1100"/>
              <a:buFont typeface="Arial"/>
              <a:buNone/>
            </a:pPr>
            <a:endParaRPr sz="1100">
              <a:solidFill>
                <a:schemeClr val="dk1"/>
              </a:solidFill>
              <a:latin typeface="Nunito"/>
              <a:ea typeface="Nunito"/>
              <a:cs typeface="Nunito"/>
              <a:sym typeface="Nunito"/>
            </a:endParaRPr>
          </a:p>
          <a:p>
            <a:pPr marL="269999" lvl="0" indent="0" algn="l" rtl="0">
              <a:lnSpc>
                <a:spcPct val="105000"/>
              </a:lnSpc>
              <a:spcBef>
                <a:spcPts val="0"/>
              </a:spcBef>
              <a:spcAft>
                <a:spcPts val="0"/>
              </a:spcAft>
              <a:buClr>
                <a:schemeClr val="dk1"/>
              </a:buClr>
              <a:buSzPts val="1100"/>
              <a:buFont typeface="Arial"/>
              <a:buNone/>
            </a:pPr>
            <a:r>
              <a:rPr lang="en-GB" sz="1100">
                <a:solidFill>
                  <a:schemeClr val="dk1"/>
                </a:solidFill>
                <a:latin typeface="Nunito"/>
                <a:ea typeface="Nunito"/>
                <a:cs typeface="Nunito"/>
                <a:sym typeface="Nunito"/>
              </a:rPr>
              <a:t>I can use simple questions to check if content is </a:t>
            </a:r>
            <a:r>
              <a:rPr lang="en-GB" sz="1100" b="1">
                <a:solidFill>
                  <a:schemeClr val="dk1"/>
                </a:solidFill>
                <a:latin typeface="Nunito"/>
                <a:ea typeface="Nunito"/>
                <a:cs typeface="Nunito"/>
                <a:sym typeface="Nunito"/>
              </a:rPr>
              <a:t>real</a:t>
            </a:r>
            <a:r>
              <a:rPr lang="en-GB" sz="1100">
                <a:solidFill>
                  <a:schemeClr val="dk1"/>
                </a:solidFill>
                <a:latin typeface="Nunito"/>
                <a:ea typeface="Nunito"/>
                <a:cs typeface="Nunito"/>
                <a:sym typeface="Nunito"/>
              </a:rPr>
              <a:t>, </a:t>
            </a:r>
            <a:r>
              <a:rPr lang="en-GB" sz="1100" b="1">
                <a:solidFill>
                  <a:schemeClr val="dk1"/>
                </a:solidFill>
                <a:latin typeface="Nunito"/>
                <a:ea typeface="Nunito"/>
                <a:cs typeface="Nunito"/>
                <a:sym typeface="Nunito"/>
              </a:rPr>
              <a:t>reliable</a:t>
            </a:r>
            <a:r>
              <a:rPr lang="en-GB" sz="1100">
                <a:solidFill>
                  <a:schemeClr val="dk1"/>
                </a:solidFill>
                <a:latin typeface="Nunito"/>
                <a:ea typeface="Nunito"/>
                <a:cs typeface="Nunito"/>
                <a:sym typeface="Nunito"/>
              </a:rPr>
              <a:t>, or </a:t>
            </a:r>
            <a:r>
              <a:rPr lang="en-GB" sz="1100" b="1">
                <a:solidFill>
                  <a:schemeClr val="dk1"/>
                </a:solidFill>
                <a:latin typeface="Nunito"/>
                <a:ea typeface="Nunito"/>
                <a:cs typeface="Nunito"/>
                <a:sym typeface="Nunito"/>
              </a:rPr>
              <a:t>trying to sell</a:t>
            </a:r>
            <a:r>
              <a:rPr lang="en-GB" sz="1100">
                <a:solidFill>
                  <a:schemeClr val="dk1"/>
                </a:solidFill>
                <a:latin typeface="Nunito"/>
                <a:ea typeface="Nunito"/>
                <a:cs typeface="Nunito"/>
                <a:sym typeface="Nunito"/>
              </a:rPr>
              <a:t> something.</a:t>
            </a:r>
            <a:endParaRPr sz="1100">
              <a:solidFill>
                <a:schemeClr val="dk1"/>
              </a:solidFill>
              <a:latin typeface="Nunito"/>
              <a:ea typeface="Nunito"/>
              <a:cs typeface="Nunito"/>
              <a:sym typeface="Nunito"/>
            </a:endParaRPr>
          </a:p>
          <a:p>
            <a:pPr marL="269999" lvl="0" indent="0" algn="l" rtl="0">
              <a:lnSpc>
                <a:spcPct val="105000"/>
              </a:lnSpc>
              <a:spcBef>
                <a:spcPts val="0"/>
              </a:spcBef>
              <a:spcAft>
                <a:spcPts val="0"/>
              </a:spcAft>
              <a:buClr>
                <a:schemeClr val="dk1"/>
              </a:buClr>
              <a:buSzPts val="1100"/>
              <a:buFont typeface="Arial"/>
              <a:buNone/>
            </a:pPr>
            <a:br>
              <a:rPr lang="en-GB" sz="1100">
                <a:solidFill>
                  <a:schemeClr val="dk1"/>
                </a:solidFill>
                <a:latin typeface="Nunito"/>
                <a:ea typeface="Nunito"/>
                <a:cs typeface="Nunito"/>
                <a:sym typeface="Nunito"/>
              </a:rPr>
            </a:br>
            <a:endParaRPr sz="1100">
              <a:solidFill>
                <a:schemeClr val="dk1"/>
              </a:solidFill>
              <a:latin typeface="Nunito"/>
              <a:ea typeface="Nunito"/>
              <a:cs typeface="Nunito"/>
              <a:sym typeface="Nunito"/>
            </a:endParaRPr>
          </a:p>
          <a:p>
            <a:pPr marL="269999" lvl="0" indent="0" algn="l" rtl="0">
              <a:lnSpc>
                <a:spcPct val="105000"/>
              </a:lnSpc>
              <a:spcBef>
                <a:spcPts val="0"/>
              </a:spcBef>
              <a:spcAft>
                <a:spcPts val="0"/>
              </a:spcAft>
              <a:buNone/>
            </a:pPr>
            <a:r>
              <a:rPr lang="en-GB" sz="1100">
                <a:solidFill>
                  <a:schemeClr val="dk1"/>
                </a:solidFill>
                <a:latin typeface="Nunito"/>
                <a:ea typeface="Nunito"/>
                <a:cs typeface="Nunito"/>
                <a:sym typeface="Nunito"/>
              </a:rPr>
              <a:t>I can make </a:t>
            </a:r>
            <a:r>
              <a:rPr lang="en-GB" sz="1100" b="1">
                <a:solidFill>
                  <a:schemeClr val="dk1"/>
                </a:solidFill>
                <a:latin typeface="Nunito"/>
                <a:ea typeface="Nunito"/>
                <a:cs typeface="Nunito"/>
                <a:sym typeface="Nunito"/>
              </a:rPr>
              <a:t>safe</a:t>
            </a:r>
            <a:r>
              <a:rPr lang="en-GB" sz="1100">
                <a:solidFill>
                  <a:schemeClr val="dk1"/>
                </a:solidFill>
                <a:latin typeface="Nunito"/>
                <a:ea typeface="Nunito"/>
                <a:cs typeface="Nunito"/>
                <a:sym typeface="Nunito"/>
              </a:rPr>
              <a:t>, </a:t>
            </a:r>
            <a:r>
              <a:rPr lang="en-GB" sz="1100" b="1">
                <a:solidFill>
                  <a:schemeClr val="dk1"/>
                </a:solidFill>
                <a:latin typeface="Nunito"/>
                <a:ea typeface="Nunito"/>
                <a:cs typeface="Nunito"/>
                <a:sym typeface="Nunito"/>
              </a:rPr>
              <a:t>smart</a:t>
            </a:r>
            <a:r>
              <a:rPr lang="en-GB" sz="1100">
                <a:solidFill>
                  <a:schemeClr val="dk1"/>
                </a:solidFill>
                <a:latin typeface="Nunito"/>
                <a:ea typeface="Nunito"/>
                <a:cs typeface="Nunito"/>
                <a:sym typeface="Nunito"/>
              </a:rPr>
              <a:t> choices about the content I read, watch, and share online.</a:t>
            </a:r>
            <a:endParaRPr sz="1100">
              <a:solidFill>
                <a:schemeClr val="dk1"/>
              </a:solidFill>
              <a:latin typeface="Nunito"/>
              <a:ea typeface="Nunito"/>
              <a:cs typeface="Nunito"/>
              <a:sym typeface="Nunito"/>
            </a:endParaRPr>
          </a:p>
        </p:txBody>
      </p:sp>
      <p:pic>
        <p:nvPicPr>
          <p:cNvPr id="109" name="Google Shape;109;p17" title="Gemini_Generated_Image_7j1iyh7j1iyh7j1i.png"/>
          <p:cNvPicPr preferRelativeResize="0"/>
          <p:nvPr/>
        </p:nvPicPr>
        <p:blipFill rotWithShape="1">
          <a:blip r:embed="rId3">
            <a:alphaModFix/>
          </a:blip>
          <a:srcRect l="21715" r="21721"/>
          <a:stretch/>
        </p:blipFill>
        <p:spPr>
          <a:xfrm>
            <a:off x="5896340" y="1706473"/>
            <a:ext cx="245985" cy="237201"/>
          </a:xfrm>
          <a:prstGeom prst="rect">
            <a:avLst/>
          </a:prstGeom>
          <a:noFill/>
          <a:ln>
            <a:noFill/>
          </a:ln>
        </p:spPr>
      </p:pic>
      <p:pic>
        <p:nvPicPr>
          <p:cNvPr id="110" name="Google Shape;110;p17" title="692d71fc9e9a1e5d1ee80c33_eSmart_AMF_logo 2.png"/>
          <p:cNvPicPr preferRelativeResize="0"/>
          <p:nvPr/>
        </p:nvPicPr>
        <p:blipFill rotWithShape="1">
          <a:blip r:embed="rId4">
            <a:alphaModFix/>
          </a:blip>
          <a:srcRect l="30" r="40"/>
          <a:stretch/>
        </p:blipFill>
        <p:spPr>
          <a:xfrm>
            <a:off x="8415425" y="211800"/>
            <a:ext cx="514675" cy="237200"/>
          </a:xfrm>
          <a:prstGeom prst="rect">
            <a:avLst/>
          </a:prstGeom>
          <a:noFill/>
          <a:ln>
            <a:noFill/>
          </a:ln>
        </p:spPr>
      </p:pic>
      <p:pic>
        <p:nvPicPr>
          <p:cNvPr id="111" name="Google Shape;111;p17" title="Gemini_Generated_Image_7j1iyh7j1iyh7j1i.png"/>
          <p:cNvPicPr preferRelativeResize="0"/>
          <p:nvPr/>
        </p:nvPicPr>
        <p:blipFill rotWithShape="1">
          <a:blip r:embed="rId3">
            <a:alphaModFix/>
          </a:blip>
          <a:srcRect l="21715" r="21721"/>
          <a:stretch/>
        </p:blipFill>
        <p:spPr>
          <a:xfrm>
            <a:off x="5896340" y="2571748"/>
            <a:ext cx="245985" cy="237201"/>
          </a:xfrm>
          <a:prstGeom prst="rect">
            <a:avLst/>
          </a:prstGeom>
          <a:noFill/>
          <a:ln>
            <a:noFill/>
          </a:ln>
        </p:spPr>
      </p:pic>
      <p:pic>
        <p:nvPicPr>
          <p:cNvPr id="112" name="Google Shape;112;p17" title="Gemini_Generated_Image_7j1iyh7j1iyh7j1i.png"/>
          <p:cNvPicPr preferRelativeResize="0"/>
          <p:nvPr/>
        </p:nvPicPr>
        <p:blipFill rotWithShape="1">
          <a:blip r:embed="rId3">
            <a:alphaModFix/>
          </a:blip>
          <a:srcRect l="21715" r="21721"/>
          <a:stretch/>
        </p:blipFill>
        <p:spPr>
          <a:xfrm>
            <a:off x="5896340" y="3418719"/>
            <a:ext cx="245985" cy="237201"/>
          </a:xfrm>
          <a:prstGeom prst="rect">
            <a:avLst/>
          </a:prstGeom>
          <a:noFill/>
          <a:ln>
            <a:noFill/>
          </a:ln>
        </p:spPr>
      </p:pic>
      <p:sp>
        <p:nvSpPr>
          <p:cNvPr id="113" name="Google Shape;113;p17"/>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solidFill>
                  <a:schemeClr val="dk2"/>
                </a:solidFill>
              </a:rPr>
              <a:t>5</a:t>
            </a:fld>
            <a:endParaRPr>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
        <p:cNvGrpSpPr/>
        <p:nvPr/>
      </p:nvGrpSpPr>
      <p:grpSpPr>
        <a:xfrm>
          <a:off x="0" y="0"/>
          <a:ext cx="0" cy="0"/>
          <a:chOff x="0" y="0"/>
          <a:chExt cx="0" cy="0"/>
        </a:xfrm>
      </p:grpSpPr>
      <p:sp>
        <p:nvSpPr>
          <p:cNvPr id="118" name="Google Shape;118;p18"/>
          <p:cNvSpPr txBox="1"/>
          <p:nvPr/>
        </p:nvSpPr>
        <p:spPr>
          <a:xfrm>
            <a:off x="378000" y="1905750"/>
            <a:ext cx="2735400" cy="133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dirty="0">
                <a:solidFill>
                  <a:srgbClr val="2341DD"/>
                </a:solidFill>
                <a:latin typeface="Nunito"/>
                <a:ea typeface="Nunito"/>
                <a:cs typeface="Nunito"/>
                <a:sym typeface="Nunito"/>
              </a:rPr>
              <a:t>Content Risk Area</a:t>
            </a:r>
            <a:endParaRPr sz="2000" b="1" dirty="0">
              <a:solidFill>
                <a:srgbClr val="2341DD"/>
              </a:solidFill>
              <a:latin typeface="Nunito"/>
              <a:ea typeface="Nunito"/>
              <a:cs typeface="Nunito"/>
              <a:sym typeface="Nunito"/>
            </a:endParaRPr>
          </a:p>
          <a:p>
            <a:pPr marL="0" lvl="0" indent="0" algn="l" rtl="0">
              <a:lnSpc>
                <a:spcPct val="115000"/>
              </a:lnSpc>
              <a:spcBef>
                <a:spcPts val="1000"/>
              </a:spcBef>
              <a:spcAft>
                <a:spcPts val="0"/>
              </a:spcAft>
              <a:buNone/>
            </a:pPr>
            <a:r>
              <a:rPr lang="en-GB" dirty="0">
                <a:solidFill>
                  <a:schemeClr val="dk2"/>
                </a:solidFill>
                <a:latin typeface="Nunito Medium"/>
                <a:ea typeface="Nunito Medium"/>
                <a:cs typeface="Nunito Medium"/>
                <a:sym typeface="Nunito Medium"/>
              </a:rPr>
              <a:t>Let’s begin by learning what </a:t>
            </a:r>
            <a:r>
              <a:rPr lang="en-GB" b="1" dirty="0">
                <a:solidFill>
                  <a:schemeClr val="dk2"/>
                </a:solidFill>
                <a:latin typeface="Nunito"/>
                <a:ea typeface="Nunito"/>
                <a:cs typeface="Nunito"/>
                <a:sym typeface="Nunito"/>
              </a:rPr>
              <a:t>‘content’</a:t>
            </a:r>
            <a:r>
              <a:rPr lang="en-GB" dirty="0">
                <a:solidFill>
                  <a:schemeClr val="dk2"/>
                </a:solidFill>
                <a:latin typeface="Nunito Medium"/>
                <a:ea typeface="Nunito Medium"/>
                <a:cs typeface="Nunito Medium"/>
                <a:sym typeface="Nunito Medium"/>
              </a:rPr>
              <a:t> means, one of the 4C’s of online safety.</a:t>
            </a:r>
            <a:endParaRPr dirty="0">
              <a:solidFill>
                <a:schemeClr val="dk2"/>
              </a:solidFill>
              <a:latin typeface="Nunito Medium"/>
              <a:ea typeface="Nunito Medium"/>
              <a:cs typeface="Nunito Medium"/>
              <a:sym typeface="Nunito Medium"/>
            </a:endParaRPr>
          </a:p>
        </p:txBody>
      </p:sp>
      <p:pic>
        <p:nvPicPr>
          <p:cNvPr id="120" name="Google Shape;120;p18" title="image001 (1).png"/>
          <p:cNvPicPr preferRelativeResize="0"/>
          <p:nvPr/>
        </p:nvPicPr>
        <p:blipFill>
          <a:blip r:embed="rId4">
            <a:alphaModFix/>
          </a:blip>
          <a:stretch>
            <a:fillRect/>
          </a:stretch>
        </p:blipFill>
        <p:spPr>
          <a:xfrm>
            <a:off x="8153839" y="366125"/>
            <a:ext cx="609500" cy="279050"/>
          </a:xfrm>
          <a:prstGeom prst="rect">
            <a:avLst/>
          </a:prstGeom>
          <a:noFill/>
          <a:ln>
            <a:noFill/>
          </a:ln>
        </p:spPr>
      </p:pic>
      <p:sp>
        <p:nvSpPr>
          <p:cNvPr id="121" name="Google Shape;121;p18"/>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solidFill>
                  <a:schemeClr val="dk2"/>
                </a:solidFill>
              </a:rPr>
              <a:t>6</a:t>
            </a:fld>
            <a:endParaRPr>
              <a:solidFill>
                <a:schemeClr val="dk2"/>
              </a:solidFill>
            </a:endParaRPr>
          </a:p>
        </p:txBody>
      </p:sp>
      <p:pic>
        <p:nvPicPr>
          <p:cNvPr id="2" name="Online Media 1" descr="eSmart Digital Licence | Content Island | High Resolution">
            <a:hlinkClick r:id="" action="ppaction://media"/>
            <a:extLst>
              <a:ext uri="{FF2B5EF4-FFF2-40B4-BE49-F238E27FC236}">
                <a16:creationId xmlns:a16="http://schemas.microsoft.com/office/drawing/2014/main" id="{4FC9D7F6-D6DA-E90A-FC9D-2529DD4F5BEC}"/>
              </a:ext>
            </a:extLst>
          </p:cNvPr>
          <p:cNvPicPr>
            <a:picLocks noRot="1" noChangeAspect="1"/>
          </p:cNvPicPr>
          <p:nvPr>
            <a:videoFile r:link="rId1"/>
          </p:nvPr>
        </p:nvPicPr>
        <p:blipFill>
          <a:blip r:embed="rId5"/>
          <a:stretch>
            <a:fillRect/>
          </a:stretch>
        </p:blipFill>
        <p:spPr>
          <a:xfrm>
            <a:off x="3163250" y="1050937"/>
            <a:ext cx="5260925" cy="2972423"/>
          </a:xfrm>
          <a:prstGeom prst="rect">
            <a:avLst/>
          </a:prstGeom>
        </p:spPr>
      </p:pic>
      <p:sp>
        <p:nvSpPr>
          <p:cNvPr id="3" name="Google Shape;118;p18">
            <a:extLst>
              <a:ext uri="{FF2B5EF4-FFF2-40B4-BE49-F238E27FC236}">
                <a16:creationId xmlns:a16="http://schemas.microsoft.com/office/drawing/2014/main" id="{DB3400C8-B150-AD5A-EDB0-0E5C602CC97F}"/>
              </a:ext>
            </a:extLst>
          </p:cNvPr>
          <p:cNvSpPr txBox="1"/>
          <p:nvPr/>
        </p:nvSpPr>
        <p:spPr>
          <a:xfrm>
            <a:off x="3163249" y="4023360"/>
            <a:ext cx="526092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AU" sz="1200" dirty="0">
                <a:solidFill>
                  <a:schemeClr val="tx1"/>
                </a:solidFill>
                <a:latin typeface="Nunito"/>
                <a:ea typeface="Nunito"/>
                <a:cs typeface="Nunito"/>
                <a:sym typeface="Nunito"/>
              </a:rPr>
              <a:t>Click the video thumbnail above or navigate to </a:t>
            </a:r>
            <a:r>
              <a:rPr lang="en-AU" sz="1200" dirty="0" err="1">
                <a:solidFill>
                  <a:schemeClr val="tx1"/>
                </a:solidFill>
                <a:latin typeface="Nunito"/>
                <a:ea typeface="Nunito"/>
                <a:cs typeface="Nunito"/>
                <a:sym typeface="Nunito"/>
                <a:hlinkClick r:id="rId6"/>
              </a:rPr>
              <a:t>youtu.be</a:t>
            </a:r>
            <a:r>
              <a:rPr lang="en-AU" sz="1200" dirty="0">
                <a:solidFill>
                  <a:schemeClr val="tx1"/>
                </a:solidFill>
                <a:latin typeface="Nunito"/>
                <a:ea typeface="Nunito"/>
                <a:cs typeface="Nunito"/>
                <a:sym typeface="Nunito"/>
                <a:hlinkClick r:id="rId6"/>
              </a:rPr>
              <a:t>/66Lax8pd6X4</a:t>
            </a:r>
            <a:endParaRPr sz="1200" dirty="0">
              <a:solidFill>
                <a:schemeClr val="tx1"/>
              </a:solidFill>
              <a:latin typeface="Nunito Medium"/>
              <a:ea typeface="Nunito Medium"/>
              <a:cs typeface="Nunito Medium"/>
              <a:sym typeface="Nunito Medium"/>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p:nvPr/>
        </p:nvSpPr>
        <p:spPr>
          <a:xfrm>
            <a:off x="486000" y="1690000"/>
            <a:ext cx="1847100" cy="1200000"/>
          </a:xfrm>
          <a:prstGeom prst="wedgeRoundRectCallout">
            <a:avLst>
              <a:gd name="adj1" fmla="val 495"/>
              <a:gd name="adj2" fmla="val 96448"/>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Bricolage Grotesque Medium"/>
                <a:ea typeface="Bricolage Grotesque Medium"/>
                <a:cs typeface="Bricolage Grotesque Medium"/>
                <a:sym typeface="Bricolage Grotesque Medium"/>
              </a:rPr>
              <a:t>Who made this content? (Is it from a trusted site, author or organisation?)</a:t>
            </a:r>
            <a:endParaRPr sz="1100">
              <a:latin typeface="Bricolage Grotesque Medium"/>
              <a:ea typeface="Bricolage Grotesque Medium"/>
              <a:cs typeface="Bricolage Grotesque Medium"/>
              <a:sym typeface="Bricolage Grotesque Medium"/>
            </a:endParaRPr>
          </a:p>
        </p:txBody>
      </p:sp>
      <p:sp>
        <p:nvSpPr>
          <p:cNvPr id="127" name="Google Shape;127;p19"/>
          <p:cNvSpPr txBox="1"/>
          <p:nvPr/>
        </p:nvSpPr>
        <p:spPr>
          <a:xfrm>
            <a:off x="378000" y="378000"/>
            <a:ext cx="3000000" cy="4311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GB" sz="1600" b="1">
                <a:solidFill>
                  <a:srgbClr val="FFFFFF"/>
                </a:solidFill>
                <a:latin typeface="Nunito"/>
                <a:ea typeface="Nunito"/>
                <a:cs typeface="Nunito"/>
                <a:sym typeface="Nunito"/>
              </a:rPr>
              <a:t>Think, pair, share</a:t>
            </a:r>
            <a:endParaRPr b="1">
              <a:solidFill>
                <a:srgbClr val="FFFFFF"/>
              </a:solidFill>
              <a:latin typeface="Nunito"/>
              <a:ea typeface="Nunito"/>
              <a:cs typeface="Nunito"/>
              <a:sym typeface="Nunito"/>
            </a:endParaRPr>
          </a:p>
        </p:txBody>
      </p:sp>
      <p:sp>
        <p:nvSpPr>
          <p:cNvPr id="128" name="Google Shape;128;p19"/>
          <p:cNvSpPr/>
          <p:nvPr/>
        </p:nvSpPr>
        <p:spPr>
          <a:xfrm>
            <a:off x="2542725" y="2057400"/>
            <a:ext cx="1743600" cy="783900"/>
          </a:xfrm>
          <a:prstGeom prst="wedgeRoundRectCallout">
            <a:avLst>
              <a:gd name="adj1" fmla="val -59574"/>
              <a:gd name="adj2" fmla="val 84354"/>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Bricolage Grotesque Medium"/>
                <a:ea typeface="Bricolage Grotesque Medium"/>
                <a:cs typeface="Bricolage Grotesque Medium"/>
                <a:sym typeface="Bricolage Grotesque Medium"/>
              </a:rPr>
              <a:t>What is the author’s purpose?</a:t>
            </a:r>
            <a:endParaRPr sz="1100">
              <a:latin typeface="Bricolage Grotesque Medium"/>
              <a:ea typeface="Bricolage Grotesque Medium"/>
              <a:cs typeface="Bricolage Grotesque Medium"/>
              <a:sym typeface="Bricolage Grotesque Medium"/>
            </a:endParaRPr>
          </a:p>
        </p:txBody>
      </p:sp>
      <p:sp>
        <p:nvSpPr>
          <p:cNvPr id="129" name="Google Shape;129;p19"/>
          <p:cNvSpPr/>
          <p:nvPr/>
        </p:nvSpPr>
        <p:spPr>
          <a:xfrm>
            <a:off x="2426475" y="378000"/>
            <a:ext cx="1976100" cy="1064700"/>
          </a:xfrm>
          <a:prstGeom prst="wedgeRoundRectCallout">
            <a:avLst>
              <a:gd name="adj1" fmla="val -40789"/>
              <a:gd name="adj2" fmla="val 89906"/>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Bricolage Grotesque Medium"/>
                <a:ea typeface="Bricolage Grotesque Medium"/>
                <a:cs typeface="Bricolage Grotesque Medium"/>
                <a:sym typeface="Bricolage Grotesque Medium"/>
              </a:rPr>
              <a:t>Is the author trying to inform, entertain, sell something or change our opinion?</a:t>
            </a:r>
            <a:endParaRPr sz="1100">
              <a:latin typeface="Bricolage Grotesque Medium"/>
              <a:ea typeface="Bricolage Grotesque Medium"/>
              <a:cs typeface="Bricolage Grotesque Medium"/>
              <a:sym typeface="Bricolage Grotesque Medium"/>
            </a:endParaRPr>
          </a:p>
        </p:txBody>
      </p:sp>
      <p:sp>
        <p:nvSpPr>
          <p:cNvPr id="130" name="Google Shape;130;p19"/>
          <p:cNvSpPr/>
          <p:nvPr/>
        </p:nvSpPr>
        <p:spPr>
          <a:xfrm>
            <a:off x="2017725" y="3324225"/>
            <a:ext cx="1688400" cy="826800"/>
          </a:xfrm>
          <a:prstGeom prst="wedgeRoundRectCallout">
            <a:avLst>
              <a:gd name="adj1" fmla="val -60705"/>
              <a:gd name="adj2" fmla="val 29327"/>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100">
                <a:latin typeface="Bricolage Grotesque Medium"/>
                <a:ea typeface="Bricolage Grotesque Medium"/>
                <a:cs typeface="Bricolage Grotesque Medium"/>
                <a:sym typeface="Bricolage Grotesque Medium"/>
              </a:rPr>
              <a:t>Why was this content made?</a:t>
            </a:r>
            <a:endParaRPr sz="1100">
              <a:latin typeface="Bricolage Grotesque Medium"/>
              <a:ea typeface="Bricolage Grotesque Medium"/>
              <a:cs typeface="Bricolage Grotesque Medium"/>
              <a:sym typeface="Bricolage Grotesque Medium"/>
            </a:endParaRPr>
          </a:p>
        </p:txBody>
      </p:sp>
      <p:pic>
        <p:nvPicPr>
          <p:cNvPr id="131" name="Google Shape;131;p19"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pic>
        <p:nvPicPr>
          <p:cNvPr id="132" name="Google Shape;132;p19" title="detective.png"/>
          <p:cNvPicPr preferRelativeResize="0"/>
          <p:nvPr/>
        </p:nvPicPr>
        <p:blipFill>
          <a:blip r:embed="rId4">
            <a:alphaModFix/>
          </a:blip>
          <a:stretch>
            <a:fillRect/>
          </a:stretch>
        </p:blipFill>
        <p:spPr>
          <a:xfrm>
            <a:off x="-4806" y="3329927"/>
            <a:ext cx="2868345" cy="1838175"/>
          </a:xfrm>
          <a:prstGeom prst="rect">
            <a:avLst/>
          </a:prstGeom>
          <a:noFill/>
          <a:ln>
            <a:noFill/>
          </a:ln>
        </p:spPr>
      </p:pic>
      <p:pic>
        <p:nvPicPr>
          <p:cNvPr id="133" name="Google Shape;133;p19" title="phone.png"/>
          <p:cNvPicPr preferRelativeResize="0"/>
          <p:nvPr/>
        </p:nvPicPr>
        <p:blipFill>
          <a:blip r:embed="rId5">
            <a:alphaModFix/>
          </a:blip>
          <a:stretch>
            <a:fillRect/>
          </a:stretch>
        </p:blipFill>
        <p:spPr>
          <a:xfrm>
            <a:off x="5250300" y="135214"/>
            <a:ext cx="2668578" cy="5561276"/>
          </a:xfrm>
          <a:prstGeom prst="rect">
            <a:avLst/>
          </a:prstGeom>
          <a:noFill/>
          <a:ln>
            <a:noFill/>
          </a:ln>
        </p:spPr>
      </p:pic>
      <p:pic>
        <p:nvPicPr>
          <p:cNvPr id="134" name="Google Shape;134;p19" title="IntroCaseStudyV2.jpg"/>
          <p:cNvPicPr preferRelativeResize="0"/>
          <p:nvPr/>
        </p:nvPicPr>
        <p:blipFill>
          <a:blip r:embed="rId6">
            <a:alphaModFix/>
          </a:blip>
          <a:stretch>
            <a:fillRect/>
          </a:stretch>
        </p:blipFill>
        <p:spPr>
          <a:xfrm>
            <a:off x="5359325" y="423544"/>
            <a:ext cx="2442209" cy="4652439"/>
          </a:xfrm>
          <a:prstGeom prst="rect">
            <a:avLst/>
          </a:prstGeom>
          <a:noFill/>
          <a:ln>
            <a:noFill/>
          </a:ln>
        </p:spPr>
      </p:pic>
      <p:sp>
        <p:nvSpPr>
          <p:cNvPr id="135" name="Google Shape;135;p19"/>
          <p:cNvSpPr/>
          <p:nvPr/>
        </p:nvSpPr>
        <p:spPr>
          <a:xfrm>
            <a:off x="6247689" y="337150"/>
            <a:ext cx="673800" cy="35700"/>
          </a:xfrm>
          <a:prstGeom prst="roundRect">
            <a:avLst>
              <a:gd name="adj" fmla="val 16667"/>
            </a:avLst>
          </a:prstGeom>
          <a:solidFill>
            <a:srgbClr val="43434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6" name="Google Shape;136;p19"/>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p:nvPr/>
        </p:nvSpPr>
        <p:spPr>
          <a:xfrm>
            <a:off x="486000" y="486000"/>
            <a:ext cx="4939200" cy="3905700"/>
          </a:xfrm>
          <a:prstGeom prst="wedgeRoundRectCallout">
            <a:avLst>
              <a:gd name="adj1" fmla="val 62223"/>
              <a:gd name="adj2" fmla="val 21577"/>
              <a:gd name="adj3" fmla="val 0"/>
            </a:avLst>
          </a:prstGeom>
          <a:solidFill>
            <a:srgbClr val="FFC400"/>
          </a:solidFill>
          <a:ln w="76200" cap="flat" cmpd="sng">
            <a:solidFill>
              <a:srgbClr val="862B90"/>
            </a:solidFill>
            <a:prstDash val="solid"/>
            <a:round/>
            <a:headEnd type="none" w="sm" len="sm"/>
            <a:tailEnd type="none" w="sm" len="sm"/>
          </a:ln>
        </p:spPr>
        <p:txBody>
          <a:bodyPr spcFirstLastPara="1" wrap="square" lIns="180000" tIns="180000" rIns="180000" bIns="180000" anchor="ctr" anchorCtr="0">
            <a:noAutofit/>
          </a:bodyPr>
          <a:lstStyle/>
          <a:p>
            <a:pPr marL="0" lvl="0" indent="0" algn="l" rtl="0">
              <a:lnSpc>
                <a:spcPct val="115000"/>
              </a:lnSpc>
              <a:spcBef>
                <a:spcPts val="0"/>
              </a:spcBef>
              <a:spcAft>
                <a:spcPts val="0"/>
              </a:spcAft>
              <a:buNone/>
            </a:pPr>
            <a:r>
              <a:rPr lang="en-GB" sz="1800" b="1">
                <a:solidFill>
                  <a:srgbClr val="862B90"/>
                </a:solidFill>
                <a:latin typeface="Bricolage Grotesque"/>
                <a:ea typeface="Bricolage Grotesque"/>
                <a:cs typeface="Bricolage Grotesque"/>
                <a:sym typeface="Bricolage Grotesque"/>
              </a:rPr>
              <a:t>Going online requires us to be content clue crackers!</a:t>
            </a:r>
            <a:endParaRPr sz="1800">
              <a:latin typeface="Bricolage Grotesque Medium"/>
              <a:ea typeface="Bricolage Grotesque Medium"/>
              <a:cs typeface="Bricolage Grotesque Medium"/>
              <a:sym typeface="Bricolage Grotesque Medium"/>
            </a:endParaRPr>
          </a:p>
          <a:p>
            <a:pPr marL="0" lvl="0" indent="0" algn="l" rtl="0">
              <a:lnSpc>
                <a:spcPct val="115000"/>
              </a:lnSpc>
              <a:spcBef>
                <a:spcPts val="1000"/>
              </a:spcBef>
              <a:spcAft>
                <a:spcPts val="0"/>
              </a:spcAft>
              <a:buNone/>
            </a:pPr>
            <a:r>
              <a:rPr lang="en-GB" sz="1600">
                <a:latin typeface="Bricolage Grotesque Medium"/>
                <a:ea typeface="Bricolage Grotesque Medium"/>
                <a:cs typeface="Bricolage Grotesque Medium"/>
                <a:sym typeface="Bricolage Grotesque Medium"/>
              </a:rPr>
              <a:t>Each time we view content, a trained detective questions </a:t>
            </a:r>
            <a:r>
              <a:rPr lang="en-GB" sz="1600" b="1">
                <a:latin typeface="Bricolage Grotesque"/>
                <a:ea typeface="Bricolage Grotesque"/>
                <a:cs typeface="Bricolage Grotesque"/>
                <a:sym typeface="Bricolage Grotesque"/>
              </a:rPr>
              <a:t>who</a:t>
            </a:r>
            <a:r>
              <a:rPr lang="en-GB" sz="1600">
                <a:latin typeface="Bricolage Grotesque Medium"/>
                <a:ea typeface="Bricolage Grotesque Medium"/>
                <a:cs typeface="Bricolage Grotesque Medium"/>
                <a:sym typeface="Bricolage Grotesque Medium"/>
              </a:rPr>
              <a:t> made the content and </a:t>
            </a:r>
            <a:r>
              <a:rPr lang="en-GB" sz="1600" b="1">
                <a:latin typeface="Bricolage Grotesque"/>
                <a:ea typeface="Bricolage Grotesque"/>
                <a:cs typeface="Bricolage Grotesque"/>
                <a:sym typeface="Bricolage Grotesque"/>
              </a:rPr>
              <a:t>why</a:t>
            </a:r>
            <a:r>
              <a:rPr lang="en-GB" sz="1600">
                <a:latin typeface="Bricolage Grotesque Medium"/>
                <a:ea typeface="Bricolage Grotesque Medium"/>
                <a:cs typeface="Bricolage Grotesque Medium"/>
                <a:sym typeface="Bricolage Grotesque Medium"/>
              </a:rPr>
              <a:t> was the content made. Content clue crackers use detective tools to help them detect fake, sneaky and wrong content that people use to try and trick us! </a:t>
            </a:r>
            <a:endParaRPr sz="1600">
              <a:latin typeface="Bricolage Grotesque Medium"/>
              <a:ea typeface="Bricolage Grotesque Medium"/>
              <a:cs typeface="Bricolage Grotesque Medium"/>
              <a:sym typeface="Bricolage Grotesque Medium"/>
            </a:endParaRPr>
          </a:p>
          <a:p>
            <a:pPr marL="0" lvl="0" indent="0" algn="l" rtl="0">
              <a:lnSpc>
                <a:spcPct val="115000"/>
              </a:lnSpc>
              <a:spcBef>
                <a:spcPts val="1000"/>
              </a:spcBef>
              <a:spcAft>
                <a:spcPts val="1000"/>
              </a:spcAft>
              <a:buNone/>
            </a:pPr>
            <a:r>
              <a:rPr lang="en-GB" sz="1600" b="1">
                <a:latin typeface="Bricolage Grotesque"/>
                <a:ea typeface="Bricolage Grotesque"/>
                <a:cs typeface="Bricolage Grotesque"/>
                <a:sym typeface="Bricolage Grotesque"/>
              </a:rPr>
              <a:t>Let’s now meet the detective tools!</a:t>
            </a:r>
            <a:endParaRPr sz="1600" b="1">
              <a:latin typeface="Bricolage Grotesque"/>
              <a:ea typeface="Bricolage Grotesque"/>
              <a:cs typeface="Bricolage Grotesque"/>
              <a:sym typeface="Bricolage Grotesque"/>
            </a:endParaRPr>
          </a:p>
        </p:txBody>
      </p:sp>
      <p:pic>
        <p:nvPicPr>
          <p:cNvPr id="142" name="Google Shape;142;p20"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pic>
        <p:nvPicPr>
          <p:cNvPr id="143" name="Google Shape;143;p20" title="detective.png"/>
          <p:cNvPicPr preferRelativeResize="0"/>
          <p:nvPr/>
        </p:nvPicPr>
        <p:blipFill>
          <a:blip r:embed="rId4">
            <a:alphaModFix/>
          </a:blip>
          <a:stretch>
            <a:fillRect/>
          </a:stretch>
        </p:blipFill>
        <p:spPr>
          <a:xfrm flipH="1">
            <a:off x="4156347" y="1844858"/>
            <a:ext cx="5147326" cy="3298649"/>
          </a:xfrm>
          <a:prstGeom prst="rect">
            <a:avLst/>
          </a:prstGeom>
          <a:noFill/>
          <a:ln>
            <a:noFill/>
          </a:ln>
        </p:spPr>
      </p:pic>
      <p:sp>
        <p:nvSpPr>
          <p:cNvPr id="144" name="Google Shape;144;p20"/>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p:nvPr/>
        </p:nvSpPr>
        <p:spPr>
          <a:xfrm>
            <a:off x="2362050" y="1064125"/>
            <a:ext cx="4724700" cy="3427200"/>
          </a:xfrm>
          <a:prstGeom prst="roundRect">
            <a:avLst>
              <a:gd name="adj" fmla="val 16667"/>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1"/>
          <p:cNvSpPr/>
          <p:nvPr/>
        </p:nvSpPr>
        <p:spPr>
          <a:xfrm>
            <a:off x="2209650" y="911725"/>
            <a:ext cx="4724700" cy="3427200"/>
          </a:xfrm>
          <a:prstGeom prst="roundRect">
            <a:avLst>
              <a:gd name="adj" fmla="val 16667"/>
            </a:avLst>
          </a:prstGeom>
          <a:solidFill>
            <a:schemeClr val="lt1"/>
          </a:solidFill>
          <a:ln w="114300" cap="flat" cmpd="sng">
            <a:solidFill>
              <a:srgbClr val="F4BC4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1" name="Google Shape;151;p21" title="692d71fc9e9a1e5d1ee80c33_eSmart_AMF_logo 2.png"/>
          <p:cNvPicPr preferRelativeResize="0"/>
          <p:nvPr/>
        </p:nvPicPr>
        <p:blipFill rotWithShape="1">
          <a:blip r:embed="rId3">
            <a:alphaModFix/>
          </a:blip>
          <a:srcRect l="30" r="40"/>
          <a:stretch/>
        </p:blipFill>
        <p:spPr>
          <a:xfrm>
            <a:off x="8415425" y="211800"/>
            <a:ext cx="514675" cy="237200"/>
          </a:xfrm>
          <a:prstGeom prst="rect">
            <a:avLst/>
          </a:prstGeom>
          <a:noFill/>
          <a:ln>
            <a:noFill/>
          </a:ln>
        </p:spPr>
      </p:pic>
      <p:sp>
        <p:nvSpPr>
          <p:cNvPr id="152" name="Google Shape;152;p21"/>
          <p:cNvSpPr txBox="1"/>
          <p:nvPr/>
        </p:nvSpPr>
        <p:spPr>
          <a:xfrm>
            <a:off x="2254550" y="1595100"/>
            <a:ext cx="4617000" cy="1662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4800">
                <a:solidFill>
                  <a:srgbClr val="FF9900"/>
                </a:solidFill>
                <a:latin typeface="Vina Sans"/>
                <a:ea typeface="Vina Sans"/>
                <a:cs typeface="Vina Sans"/>
                <a:sym typeface="Vina Sans"/>
              </a:rPr>
              <a:t>Word Weasel</a:t>
            </a:r>
            <a:endParaRPr sz="4800">
              <a:solidFill>
                <a:srgbClr val="FF9900"/>
              </a:solidFill>
              <a:latin typeface="Vina Sans"/>
              <a:ea typeface="Vina Sans"/>
              <a:cs typeface="Vina Sans"/>
              <a:sym typeface="Vina Sans"/>
            </a:endParaRPr>
          </a:p>
          <a:p>
            <a:pPr marL="0" lvl="0" indent="0" algn="ctr" rtl="0">
              <a:spcBef>
                <a:spcPts val="0"/>
              </a:spcBef>
              <a:spcAft>
                <a:spcPts val="0"/>
              </a:spcAft>
              <a:buNone/>
            </a:pPr>
            <a:endParaRPr sz="4800">
              <a:solidFill>
                <a:schemeClr val="dk1"/>
              </a:solidFill>
              <a:latin typeface="Vina Sans"/>
              <a:ea typeface="Vina Sans"/>
              <a:cs typeface="Vina Sans"/>
              <a:sym typeface="Vina Sans"/>
            </a:endParaRPr>
          </a:p>
        </p:txBody>
      </p:sp>
      <p:sp>
        <p:nvSpPr>
          <p:cNvPr id="153" name="Google Shape;153;p21"/>
          <p:cNvSpPr txBox="1"/>
          <p:nvPr/>
        </p:nvSpPr>
        <p:spPr>
          <a:xfrm>
            <a:off x="3072000" y="1331938"/>
            <a:ext cx="3000000" cy="569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500">
                <a:solidFill>
                  <a:schemeClr val="dk1"/>
                </a:solidFill>
                <a:latin typeface="Vina Sans"/>
                <a:ea typeface="Vina Sans"/>
                <a:cs typeface="Vina Sans"/>
                <a:sym typeface="Vina Sans"/>
              </a:rPr>
              <a:t>Tool:</a:t>
            </a:r>
            <a:endParaRPr>
              <a:solidFill>
                <a:schemeClr val="dk1"/>
              </a:solidFill>
            </a:endParaRPr>
          </a:p>
        </p:txBody>
      </p:sp>
      <p:sp>
        <p:nvSpPr>
          <p:cNvPr id="154" name="Google Shape;154;p21"/>
          <p:cNvSpPr txBox="1"/>
          <p:nvPr/>
        </p:nvSpPr>
        <p:spPr>
          <a:xfrm>
            <a:off x="2856600" y="2518500"/>
            <a:ext cx="3430800" cy="692700"/>
          </a:xfrm>
          <a:prstGeom prst="rect">
            <a:avLst/>
          </a:prstGeom>
          <a:noFill/>
          <a:ln>
            <a:noFill/>
          </a:ln>
        </p:spPr>
        <p:txBody>
          <a:bodyPr spcFirstLastPara="1" wrap="square" lIns="91425" tIns="91425" rIns="91425" bIns="91425" anchor="t" anchorCtr="0">
            <a:spAutoFit/>
          </a:bodyPr>
          <a:lstStyle/>
          <a:p>
            <a:pPr marL="457200" lvl="0" indent="-292100" algn="l" rtl="0">
              <a:lnSpc>
                <a:spcPct val="115000"/>
              </a:lnSpc>
              <a:spcBef>
                <a:spcPts val="1200"/>
              </a:spcBef>
              <a:spcAft>
                <a:spcPts val="0"/>
              </a:spcAft>
              <a:buClr>
                <a:schemeClr val="dk1"/>
              </a:buClr>
              <a:buSzPts val="1000"/>
              <a:buChar char="●"/>
            </a:pPr>
            <a:r>
              <a:rPr lang="en-GB" sz="1000">
                <a:solidFill>
                  <a:schemeClr val="dk1"/>
                </a:solidFill>
                <a:latin typeface="Bricolage Grotesque Medium"/>
                <a:ea typeface="Bricolage Grotesque Medium"/>
                <a:cs typeface="Bricolage Grotesque Medium"/>
                <a:sym typeface="Bricolage Grotesque Medium"/>
              </a:rPr>
              <a:t>Sniffs out unclear or ‘over-the-top’ words.</a:t>
            </a:r>
            <a:endParaRPr sz="1000">
              <a:solidFill>
                <a:schemeClr val="dk1"/>
              </a:solidFill>
              <a:latin typeface="Bricolage Grotesque Medium"/>
              <a:ea typeface="Bricolage Grotesque Medium"/>
              <a:cs typeface="Bricolage Grotesque Medium"/>
              <a:sym typeface="Bricolage Grotesque Medium"/>
            </a:endParaRPr>
          </a:p>
          <a:p>
            <a:pPr marL="457200" lvl="0" indent="-292100" algn="l" rtl="0">
              <a:lnSpc>
                <a:spcPct val="115000"/>
              </a:lnSpc>
              <a:spcBef>
                <a:spcPts val="0"/>
              </a:spcBef>
              <a:spcAft>
                <a:spcPts val="0"/>
              </a:spcAft>
              <a:buClr>
                <a:schemeClr val="dk1"/>
              </a:buClr>
              <a:buSzPts val="1000"/>
              <a:buChar char="●"/>
            </a:pPr>
            <a:r>
              <a:rPr lang="en-GB" sz="1000">
                <a:solidFill>
                  <a:schemeClr val="dk1"/>
                </a:solidFill>
                <a:latin typeface="Bricolage Grotesque Medium"/>
                <a:ea typeface="Bricolage Grotesque Medium"/>
                <a:cs typeface="Bricolage Grotesque Medium"/>
                <a:sym typeface="Bricolage Grotesque Medium"/>
              </a:rPr>
              <a:t>Helps you spot tricky phrases that promise too much.</a:t>
            </a:r>
            <a:endParaRPr sz="1000">
              <a:solidFill>
                <a:schemeClr val="dk1"/>
              </a:solidFill>
              <a:latin typeface="Bricolage Grotesque Medium"/>
              <a:ea typeface="Bricolage Grotesque Medium"/>
              <a:cs typeface="Bricolage Grotesque Medium"/>
              <a:sym typeface="Bricolage Grotesque Medium"/>
            </a:endParaRPr>
          </a:p>
        </p:txBody>
      </p:sp>
      <p:sp>
        <p:nvSpPr>
          <p:cNvPr id="155" name="Google Shape;155;p21"/>
          <p:cNvSpPr txBox="1"/>
          <p:nvPr/>
        </p:nvSpPr>
        <p:spPr>
          <a:xfrm>
            <a:off x="2887200" y="3377550"/>
            <a:ext cx="33696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a:solidFill>
                  <a:schemeClr val="dk1"/>
                </a:solidFill>
                <a:latin typeface="Bricolage Grotesque Medium"/>
                <a:ea typeface="Bricolage Grotesque Medium"/>
                <a:cs typeface="Bricolage Grotesque Medium"/>
                <a:sym typeface="Bricolage Grotesque Medium"/>
              </a:rPr>
              <a:t>Use where you spot tricky, exaggerated, or emotional language.</a:t>
            </a:r>
            <a:endParaRPr>
              <a:solidFill>
                <a:schemeClr val="dk1"/>
              </a:solidFill>
              <a:latin typeface="Bricolage Grotesque Medium"/>
              <a:ea typeface="Bricolage Grotesque Medium"/>
              <a:cs typeface="Bricolage Grotesque Medium"/>
              <a:sym typeface="Bricolage Grotesque Medium"/>
            </a:endParaRPr>
          </a:p>
          <a:p>
            <a:pPr marL="0" lvl="0" indent="0" algn="ctr" rtl="0">
              <a:spcBef>
                <a:spcPts val="0"/>
              </a:spcBef>
              <a:spcAft>
                <a:spcPts val="0"/>
              </a:spcAft>
              <a:buNone/>
            </a:pPr>
            <a:endParaRPr>
              <a:solidFill>
                <a:schemeClr val="dk1"/>
              </a:solidFill>
              <a:latin typeface="Bricolage Grotesque Medium"/>
              <a:ea typeface="Bricolage Grotesque Medium"/>
              <a:cs typeface="Bricolage Grotesque Medium"/>
              <a:sym typeface="Bricolage Grotesque Medium"/>
            </a:endParaRPr>
          </a:p>
        </p:txBody>
      </p:sp>
      <p:pic>
        <p:nvPicPr>
          <p:cNvPr id="156" name="Google Shape;156;p21" title="Group 468.png"/>
          <p:cNvPicPr preferRelativeResize="0"/>
          <p:nvPr/>
        </p:nvPicPr>
        <p:blipFill>
          <a:blip r:embed="rId4">
            <a:alphaModFix/>
          </a:blip>
          <a:stretch>
            <a:fillRect/>
          </a:stretch>
        </p:blipFill>
        <p:spPr>
          <a:xfrm>
            <a:off x="4109292" y="477442"/>
            <a:ext cx="925401" cy="931850"/>
          </a:xfrm>
          <a:prstGeom prst="rect">
            <a:avLst/>
          </a:prstGeom>
          <a:noFill/>
          <a:ln>
            <a:noFill/>
          </a:ln>
        </p:spPr>
      </p:pic>
      <p:sp>
        <p:nvSpPr>
          <p:cNvPr id="157" name="Google Shape;157;p21"/>
          <p:cNvSpPr txBox="1">
            <a:spLocks noGrp="1"/>
          </p:cNvSpPr>
          <p:nvPr>
            <p:ph type="sldNum" idx="12"/>
          </p:nvPr>
        </p:nvSpPr>
        <p:spPr>
          <a:xfrm>
            <a:off x="8595308" y="4749892"/>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1923</Words>
  <Application>Microsoft Macintosh PowerPoint</Application>
  <PresentationFormat>On-screen Show (16:9)</PresentationFormat>
  <Paragraphs>200</Paragraphs>
  <Slides>31</Slides>
  <Notes>31</Notes>
  <HiddenSlides>2</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31</vt:i4>
      </vt:variant>
    </vt:vector>
  </HeadingPairs>
  <TitlesOfParts>
    <vt:vector size="44" baseType="lpstr">
      <vt:lpstr>Noto Sans Symbols SemiBold</vt:lpstr>
      <vt:lpstr>Aptos</vt:lpstr>
      <vt:lpstr>Vina Sans</vt:lpstr>
      <vt:lpstr>Jua</vt:lpstr>
      <vt:lpstr>Arial</vt:lpstr>
      <vt:lpstr>Nunito SemiBold</vt:lpstr>
      <vt:lpstr>Roboto Medium</vt:lpstr>
      <vt:lpstr>Bricolage Grotesque SemiBold</vt:lpstr>
      <vt:lpstr>Nunito</vt:lpstr>
      <vt:lpstr>Nunito Medium</vt:lpstr>
      <vt:lpstr>Bricolage Grotesque</vt:lpstr>
      <vt:lpstr>Bricolage Grotesque Medium</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Will</cp:lastModifiedBy>
  <cp:revision>3</cp:revision>
  <dcterms:modified xsi:type="dcterms:W3CDTF">2026-03-26T06:34:45Z</dcterms:modified>
</cp:coreProperties>
</file>